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4"/>
  </p:notesMasterIdLst>
  <p:sldIdLst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CFB0F7-576C-47C2-8BD1-4BF04CA2AB97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975153-CAF8-4BB7-98F6-6C7099D301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0027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>
                <a:cs typeface="Calibri"/>
              </a:rPr>
              <a:t>Activities: do this well. </a:t>
            </a:r>
            <a:endParaRPr lang="en-GB" dirty="0"/>
          </a:p>
          <a:p>
            <a:r>
              <a:rPr lang="en-GB" dirty="0">
                <a:cs typeface="Calibri"/>
              </a:rPr>
              <a:t>ST: initial small things – opportunity. </a:t>
            </a:r>
          </a:p>
          <a:p>
            <a:r>
              <a:rPr lang="en-GB" dirty="0">
                <a:cs typeface="Calibri"/>
              </a:rPr>
              <a:t>MT: things starting to change</a:t>
            </a:r>
            <a:endParaRPr lang="en-GB" dirty="0"/>
          </a:p>
          <a:p>
            <a:r>
              <a:rPr lang="en-GB" dirty="0">
                <a:cs typeface="Calibri"/>
              </a:rPr>
              <a:t>LT: things are embedded. New ways of thinking or operating. </a:t>
            </a:r>
          </a:p>
          <a:p>
            <a:r>
              <a:rPr lang="en-GB" dirty="0">
                <a:cs typeface="Calibri"/>
              </a:rPr>
              <a:t>Collect data on the thread because if it was to stop, you would still have made a difference. Value in itself. Opportunity to refer / partner. </a:t>
            </a:r>
          </a:p>
          <a:p>
            <a:r>
              <a:rPr lang="en-GB" dirty="0"/>
              <a:t>Think of the subtleties that make your program work and if/how you can collect data on it to understand how important it is.</a:t>
            </a:r>
            <a:endParaRPr lang="en-GB" dirty="0">
              <a:cs typeface="Calibri"/>
            </a:endParaRPr>
          </a:p>
          <a:p>
            <a:r>
              <a:rPr lang="en-GB" dirty="0">
                <a:cs typeface="Calibri"/>
              </a:rPr>
              <a:t>Story with a beginning a middle and an end.</a:t>
            </a:r>
          </a:p>
          <a:p>
            <a:endParaRPr lang="en-GB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0E0C62-75F1-499A-B87C-4D60DA3D7C51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421309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B0CCC-4E18-49BC-B212-F7CEE10400E8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F951A-4F22-4401-B8E0-165AA092F3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9621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B0CCC-4E18-49BC-B212-F7CEE10400E8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F951A-4F22-4401-B8E0-165AA092F3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8401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B0CCC-4E18-49BC-B212-F7CEE10400E8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F951A-4F22-4401-B8E0-165AA092F3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2667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775187-53FB-41FE-85FA-DC9D3C6BC1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12336" y="2215831"/>
            <a:ext cx="6132576" cy="1675956"/>
          </a:xfrm>
        </p:spPr>
        <p:txBody>
          <a:bodyPr anchor="b">
            <a:normAutofit/>
          </a:bodyPr>
          <a:lstStyle>
            <a:lvl1pPr algn="l">
              <a:defRPr sz="5000">
                <a:solidFill>
                  <a:srgbClr val="47A5AE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2F7C07-36B3-4CEC-813C-C294A340E0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12336" y="4133374"/>
            <a:ext cx="6199632" cy="466058"/>
          </a:xfrm>
        </p:spPr>
        <p:txBody>
          <a:bodyPr/>
          <a:lstStyle>
            <a:lvl1pPr marL="0" indent="0" algn="l">
              <a:buNone/>
              <a:defRPr sz="2400" cap="all" baseline="0">
                <a:solidFill>
                  <a:srgbClr val="751D59"/>
                </a:solidFill>
                <a:latin typeface="Poppins Medium" panose="02000000000000000000" pitchFamily="2" charset="0"/>
                <a:cs typeface="Poppins Medium" panose="020000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5E7ACF-39BD-4D1A-BABA-2D5E3510B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940A-139C-4DD7-B235-EAEA4B324CC5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2D21D8-5F17-428D-A5BA-38D7946332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93D971-BB2B-4E57-BE6C-57D8C345E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B75EB-2FD1-477B-93DF-3B878359B913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B7E88F7-0B78-4D03-A2C1-1FF6A48FCFE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578" y="644287"/>
            <a:ext cx="3183198" cy="3143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5253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F1B8E8-53FB-49A2-90CF-AC98B8288E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5C76D3-5FA4-45DD-971C-EF9B8E56EA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1B9BC7-BCAF-49A8-9F4E-EADD4114AF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940A-139C-4DD7-B235-EAEA4B324CC5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4B61AE-5984-47BB-B7E1-8903986B54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91EB09-2049-4307-8B97-DA53A8FA87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B75EB-2FD1-477B-93DF-3B878359B9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8185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8F707-9647-48B8-82D1-59D5D94D6C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4BCFFE-C221-4424-9098-240B878624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07EC9A-365D-4E2A-9792-E67F6057B6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940A-139C-4DD7-B235-EAEA4B324CC5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A2C0FE-C464-4425-8806-AC7868DC04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406704-8E28-4E6B-9850-2E28B59194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B75EB-2FD1-477B-93DF-3B878359B9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4456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519B4C-85E7-4262-A6CD-99DB55A0A7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EB3551-2779-4B63-A619-B8C03AD97B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8D9A7E-7300-4D3C-8CC9-1762D16776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45014A-2241-4D22-83B0-5F71301C6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940A-139C-4DD7-B235-EAEA4B324CC5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93412B-BA16-40FE-A7BC-6AF1F0BD6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5E1BD0-A52D-4884-8D27-C0F0E55522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B75EB-2FD1-477B-93DF-3B878359B9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4793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31BB0C-C88C-4940-8E3F-1535AA3D11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15FD77-96A5-40E9-9561-1E6BE5CD9F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36A82E-43C9-426E-9095-A2E1748F9D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88CBD61-99F8-4727-ACA0-23551CA75C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9FD496E-B405-45F2-B632-687E0DDE1D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69BC3D1-696B-40EA-99F2-7425857EB9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940A-139C-4DD7-B235-EAEA4B324CC5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63DE5EB-4979-4FE7-AE83-DD29C758A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2D6D79F-016C-440A-9D0C-FE3B10B59E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B75EB-2FD1-477B-93DF-3B878359B9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265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2707D7-A95C-47F6-89A8-0C669D22FA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366800-DB38-4F70-8820-2F022A9CC6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940A-139C-4DD7-B235-EAEA4B324CC5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C5E3F8-D48C-422A-9966-6052A836DF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F4CD6A-1D06-46E7-8D17-EBA070C40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B75EB-2FD1-477B-93DF-3B878359B9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879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C47F5B4-E916-4018-92CA-8319E8BF06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940A-139C-4DD7-B235-EAEA4B324CC5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416761E-45A6-446D-90FA-0A13723CD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59502C-3A92-4AE4-9D42-A40B80C7E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B75EB-2FD1-477B-93DF-3B878359B9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669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75BA4F-D996-4FD1-A946-9014DC4A0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3EBD6B-8B92-49CC-9EC6-ED0AD70F2D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6AE424-026A-4EA6-A635-1D278DA3FF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83E4B8-4C23-468C-8760-77CACD9D1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940A-139C-4DD7-B235-EAEA4B324CC5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6AD077-6F97-4375-9B8E-1EBD2C438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69F451-C043-443A-A9BB-0A99CA12FB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B75EB-2FD1-477B-93DF-3B878359B9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8709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B0CCC-4E18-49BC-B212-F7CEE10400E8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F951A-4F22-4401-B8E0-165AA092F3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345830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90148E-6CCC-4714-B7C4-4FEF91154D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3DB6F24-758A-49D7-BAFA-60CE4BA7BE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8F28AC-9154-496D-8220-5BAF641F90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031CA1-ABFB-462B-9F53-4BF50E7AA6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940A-139C-4DD7-B235-EAEA4B324CC5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8DFB3E-93FD-4028-9848-172D25496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DDB878-D2B2-4EFE-845A-057AD5D47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B75EB-2FD1-477B-93DF-3B878359B9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0828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3FA56E-8283-4C88-A9F0-9A2AF6B3BF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81CC7B-FFD3-4715-883C-B5EB1CF0C7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317911-E98D-4D09-9E44-B712A7732E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940A-139C-4DD7-B235-EAEA4B324CC5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DAF81-67DD-40AC-844C-74740C9CD0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69BDBE-8BFE-41E3-BD7D-99D06A53C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B75EB-2FD1-477B-93DF-3B878359B9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9005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C7ECA96-CD18-41ED-B741-F5FB7AFB84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4FA976-814A-4C08-8021-43B1AE8E5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1E38E7-9401-43AA-8B4D-E998B9BA0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940A-139C-4DD7-B235-EAEA4B324CC5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F1BBEC-84DA-45FE-B7BA-AB1C867896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1FE8F3-D80A-4E70-BD5A-17C9656244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B75EB-2FD1-477B-93DF-3B878359B9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3642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B0CCC-4E18-49BC-B212-F7CEE10400E8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F951A-4F22-4401-B8E0-165AA092F3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3510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B0CCC-4E18-49BC-B212-F7CEE10400E8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F951A-4F22-4401-B8E0-165AA092F3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042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B0CCC-4E18-49BC-B212-F7CEE10400E8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F951A-4F22-4401-B8E0-165AA092F3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3050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B0CCC-4E18-49BC-B212-F7CEE10400E8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F951A-4F22-4401-B8E0-165AA092F3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4022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B0CCC-4E18-49BC-B212-F7CEE10400E8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F951A-4F22-4401-B8E0-165AA092F3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2211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B0CCC-4E18-49BC-B212-F7CEE10400E8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F951A-4F22-4401-B8E0-165AA092F3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6460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B0CCC-4E18-49BC-B212-F7CEE10400E8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F951A-4F22-4401-B8E0-165AA092F3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9750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CB0CCC-4E18-49BC-B212-F7CEE10400E8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9F951A-4F22-4401-B8E0-165AA092F3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0357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FA82365-F426-4070-B1E7-08A29356BB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03A0BD-3734-42F6-800E-6028201B5A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018044-CB90-4028-9098-3ACF23CEB4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C0940A-139C-4DD7-B235-EAEA4B324CC5}" type="datetimeFigureOut">
              <a:rPr lang="en-GB" smtClean="0"/>
              <a:t>19/04/2021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ACD028-4A17-4473-BB4C-AA314B5F0D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239000" y="636676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295EA9-7BA8-465A-866F-5947F085F1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212336" y="638126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0B75EB-2FD1-477B-93DF-3B878359B913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F63038D-588A-43D5-98FB-8B2D81ABC5E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05" t="5394" r="11385" b="9319"/>
          <a:stretch/>
        </p:blipFill>
        <p:spPr>
          <a:xfrm>
            <a:off x="10613136" y="5771463"/>
            <a:ext cx="882396" cy="811000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421F74E-7196-4836-A3EA-82FEC0B1FBA0}"/>
              </a:ext>
            </a:extLst>
          </p:cNvPr>
          <p:cNvCxnSpPr>
            <a:cxnSpLocks/>
          </p:cNvCxnSpPr>
          <p:nvPr userDrawn="1"/>
        </p:nvCxnSpPr>
        <p:spPr>
          <a:xfrm>
            <a:off x="838200" y="6351969"/>
            <a:ext cx="9649968" cy="0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2977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47A5AE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A1CD3D"/>
        </a:buClr>
        <a:buFont typeface="Wingdings" panose="05000000000000000000" pitchFamily="2" charset="2"/>
        <a:buChar char="ü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AA61A"/>
        </a:buClr>
        <a:buFont typeface="Wingdings" panose="05000000000000000000" pitchFamily="2" charset="2"/>
        <a:buChar char="ü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AA61A"/>
        </a:buClr>
        <a:buFont typeface="Wingdings" panose="05000000000000000000" pitchFamily="2" charset="2"/>
        <a:buChar char="ü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AA61A"/>
        </a:buClr>
        <a:buFont typeface="Wingdings" panose="05000000000000000000" pitchFamily="2" charset="2"/>
        <a:buChar char="ü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AA61A"/>
        </a:buClr>
        <a:buFont typeface="Wingdings" panose="05000000000000000000" pitchFamily="2" charset="2"/>
        <a:buChar char="ü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entagon 3"/>
          <p:cNvSpPr/>
          <p:nvPr/>
        </p:nvSpPr>
        <p:spPr>
          <a:xfrm>
            <a:off x="508236" y="1506019"/>
            <a:ext cx="2213212" cy="709684"/>
          </a:xfrm>
          <a:prstGeom prst="homePlate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Activities</a:t>
            </a:r>
          </a:p>
        </p:txBody>
      </p:sp>
      <p:sp>
        <p:nvSpPr>
          <p:cNvPr id="5" name="Pentagon 4"/>
          <p:cNvSpPr/>
          <p:nvPr/>
        </p:nvSpPr>
        <p:spPr>
          <a:xfrm>
            <a:off x="2928242" y="1506019"/>
            <a:ext cx="2213212" cy="709684"/>
          </a:xfrm>
          <a:prstGeom prst="homePlate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Short term outcomes</a:t>
            </a:r>
          </a:p>
        </p:txBody>
      </p:sp>
      <p:sp>
        <p:nvSpPr>
          <p:cNvPr id="6" name="Pentagon 5"/>
          <p:cNvSpPr/>
          <p:nvPr/>
        </p:nvSpPr>
        <p:spPr>
          <a:xfrm>
            <a:off x="5376388" y="1506019"/>
            <a:ext cx="1905001" cy="709684"/>
          </a:xfrm>
          <a:prstGeom prst="homePlate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Medium term outcomes</a:t>
            </a:r>
          </a:p>
        </p:txBody>
      </p:sp>
      <p:sp>
        <p:nvSpPr>
          <p:cNvPr id="7" name="Pentagon 6"/>
          <p:cNvSpPr/>
          <p:nvPr/>
        </p:nvSpPr>
        <p:spPr>
          <a:xfrm>
            <a:off x="7519262" y="1506019"/>
            <a:ext cx="2124000" cy="709684"/>
          </a:xfrm>
          <a:prstGeom prst="homePlate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Long term outcomes</a:t>
            </a:r>
          </a:p>
        </p:txBody>
      </p:sp>
      <p:sp>
        <p:nvSpPr>
          <p:cNvPr id="8" name="Pentagon 7"/>
          <p:cNvSpPr/>
          <p:nvPr/>
        </p:nvSpPr>
        <p:spPr>
          <a:xfrm>
            <a:off x="9876089" y="1506019"/>
            <a:ext cx="1642281" cy="709684"/>
          </a:xfrm>
          <a:prstGeom prst="homePlate">
            <a:avLst/>
          </a:prstGeom>
          <a:solidFill>
            <a:schemeClr val="accent3">
              <a:lumMod val="20000"/>
              <a:lumOff val="80000"/>
            </a:schemeClr>
          </a:solidFill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Impact</a:t>
            </a:r>
          </a:p>
        </p:txBody>
      </p:sp>
      <p:sp>
        <p:nvSpPr>
          <p:cNvPr id="9" name="Rectangle 8"/>
          <p:cNvSpPr/>
          <p:nvPr/>
        </p:nvSpPr>
        <p:spPr>
          <a:xfrm>
            <a:off x="508236" y="2379475"/>
            <a:ext cx="2213212" cy="3799662"/>
          </a:xfrm>
          <a:prstGeom prst="rect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36000" bIns="7200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Attending music sessions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Building a relationship with a mentor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Setting goals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Composing music/ songs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Recording/performing/ achieving certificates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2928242" y="2379475"/>
            <a:ext cx="2213212" cy="3799662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36000" bIns="7200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Belonging to a group with shared experience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Comfortable making mistakes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Opportunity to form new friendships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Opportunity to self-reflect, understand &amp; express self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Opportunity to learn from a role model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376389" y="2379475"/>
            <a:ext cx="1905000" cy="3799662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36000" bIns="7200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Greater feeling of affirmation &amp; value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Greater belief in ability to achieve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Improved ability to work with others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Improved self-discipline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Improved musical skills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519262" y="2393330"/>
            <a:ext cx="2124000" cy="3799662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36000" bIns="7200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Increased feeling self-worth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Greater determination to succeed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Increased sense of hope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Development of positive identity away from that of an offender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9876089" y="2379475"/>
            <a:ext cx="1642281" cy="3342452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36000" bIns="7200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People lead a positive and meaningful life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Reduced re-offending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kumimoji="0" lang="en-GB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endParaRPr kumimoji="0" lang="en-GB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08237" y="447709"/>
            <a:ext cx="87242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srgbClr val="5E9E9E"/>
                </a:solidFill>
                <a:effectLst/>
                <a:uLnTx/>
                <a:uFillTx/>
                <a:latin typeface="Poppins SemiBold"/>
                <a:ea typeface="Ebrima" panose="02000000000000000000" pitchFamily="2" charset="0"/>
                <a:cs typeface="Ebrima" panose="02000000000000000000" pitchFamily="2" charset="0"/>
              </a:rPr>
              <a:t>Theory of change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F0205D84-D184-4865-A9FD-DA426D4123F3}"/>
              </a:ext>
            </a:extLst>
          </p:cNvPr>
          <p:cNvSpPr/>
          <p:nvPr/>
        </p:nvSpPr>
        <p:spPr>
          <a:xfrm>
            <a:off x="575155" y="3435266"/>
            <a:ext cx="2016000" cy="720000"/>
          </a:xfrm>
          <a:prstGeom prst="roundRect">
            <a:avLst/>
          </a:prstGeom>
          <a:solidFill>
            <a:srgbClr val="FFFF00">
              <a:alpha val="40000"/>
            </a:srgbClr>
          </a:solidFill>
          <a:ln w="22225" cmpd="dbl"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oppins"/>
              <a:ea typeface="+mn-ea"/>
              <a:cs typeface="+mn-cs"/>
            </a:endParaRP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5D9407EA-7082-4826-9828-6C95199B93C5}"/>
              </a:ext>
            </a:extLst>
          </p:cNvPr>
          <p:cNvSpPr/>
          <p:nvPr/>
        </p:nvSpPr>
        <p:spPr>
          <a:xfrm>
            <a:off x="2998219" y="3177628"/>
            <a:ext cx="1872000" cy="720000"/>
          </a:xfrm>
          <a:prstGeom prst="roundRect">
            <a:avLst/>
          </a:prstGeom>
          <a:solidFill>
            <a:srgbClr val="FFFF00">
              <a:alpha val="40000"/>
            </a:srgbClr>
          </a:solidFill>
          <a:ln w="22225" cmpd="dbl"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oppins"/>
              <a:ea typeface="+mn-ea"/>
              <a:cs typeface="+mn-cs"/>
            </a:endParaRP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FC65E665-11C5-400A-91A0-A78C45F72A42}"/>
              </a:ext>
            </a:extLst>
          </p:cNvPr>
          <p:cNvSpPr/>
          <p:nvPr/>
        </p:nvSpPr>
        <p:spPr>
          <a:xfrm>
            <a:off x="5447562" y="3314180"/>
            <a:ext cx="1620000" cy="720000"/>
          </a:xfrm>
          <a:prstGeom prst="roundRect">
            <a:avLst/>
          </a:prstGeom>
          <a:solidFill>
            <a:srgbClr val="FFFF00">
              <a:alpha val="40000"/>
            </a:srgbClr>
          </a:solidFill>
          <a:ln w="22225" cmpd="dbl"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oppins"/>
              <a:ea typeface="+mn-ea"/>
              <a:cs typeface="+mn-cs"/>
            </a:endParaRP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4C8B5E7F-B05B-40F8-AEC0-C22CEF1F277D}"/>
              </a:ext>
            </a:extLst>
          </p:cNvPr>
          <p:cNvSpPr/>
          <p:nvPr/>
        </p:nvSpPr>
        <p:spPr>
          <a:xfrm>
            <a:off x="7575533" y="3379628"/>
            <a:ext cx="2016000" cy="720000"/>
          </a:xfrm>
          <a:prstGeom prst="roundRect">
            <a:avLst/>
          </a:prstGeom>
          <a:solidFill>
            <a:srgbClr val="FFFF00">
              <a:alpha val="40000"/>
            </a:srgbClr>
          </a:solidFill>
          <a:ln w="22225" cmpd="dbl"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oppins"/>
              <a:ea typeface="+mn-ea"/>
              <a:cs typeface="+mn-cs"/>
            </a:endParaRP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EFAAB119-ED05-4B4E-9DB0-85B7CD5D65D8}"/>
              </a:ext>
            </a:extLst>
          </p:cNvPr>
          <p:cNvSpPr/>
          <p:nvPr/>
        </p:nvSpPr>
        <p:spPr>
          <a:xfrm>
            <a:off x="9932460" y="2856123"/>
            <a:ext cx="1404000" cy="939143"/>
          </a:xfrm>
          <a:prstGeom prst="roundRect">
            <a:avLst/>
          </a:prstGeom>
          <a:solidFill>
            <a:srgbClr val="FFFF00">
              <a:alpha val="40000"/>
            </a:srgbClr>
          </a:solidFill>
          <a:ln w="22225" cmpd="dbl"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oppins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34487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5" grpId="0" animBg="1"/>
      <p:bldP spid="19" grpId="0" animBg="1"/>
      <p:bldP spid="20" grpId="0" animBg="1"/>
      <p:bldP spid="21" grpId="0" animBg="1"/>
      <p:bldP spid="2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Datwise London main">
      <a:dk1>
        <a:sysClr val="windowText" lastClr="000000"/>
      </a:dk1>
      <a:lt1>
        <a:sysClr val="window" lastClr="FFFFFF"/>
      </a:lt1>
      <a:dk2>
        <a:srgbClr val="193862"/>
      </a:dk2>
      <a:lt2>
        <a:srgbClr val="E7E6E6"/>
      </a:lt2>
      <a:accent1>
        <a:srgbClr val="47A5AE"/>
      </a:accent1>
      <a:accent2>
        <a:srgbClr val="751D59"/>
      </a:accent2>
      <a:accent3>
        <a:srgbClr val="FAA61A"/>
      </a:accent3>
      <a:accent4>
        <a:srgbClr val="A1CD3D"/>
      </a:accent4>
      <a:accent5>
        <a:srgbClr val="00AEEF"/>
      </a:accent5>
      <a:accent6>
        <a:srgbClr val="193862"/>
      </a:accent6>
      <a:hlink>
        <a:srgbClr val="00AEEF"/>
      </a:hlink>
      <a:folHlink>
        <a:srgbClr val="00AEEF"/>
      </a:folHlink>
    </a:clrScheme>
    <a:fontScheme name="Datawise London">
      <a:majorFont>
        <a:latin typeface="Poppins SemiBold"/>
        <a:ea typeface=""/>
        <a:cs typeface=""/>
      </a:majorFont>
      <a:minorFont>
        <a:latin typeface="Poppi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tawise London presentation template main" id="{CC55ED90-3E70-4C94-AA84-8034D7EBEB12}" vid="{2FB7A6BA-4209-46A9-BDE0-8CB759406834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218</Words>
  <Application>Microsoft Office PowerPoint</Application>
  <PresentationFormat>Widescreen</PresentationFormat>
  <Paragraphs>35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Arial</vt:lpstr>
      <vt:lpstr>Calibri</vt:lpstr>
      <vt:lpstr>Calibri Light</vt:lpstr>
      <vt:lpstr>Ebrima</vt:lpstr>
      <vt:lpstr>Poppins</vt:lpstr>
      <vt:lpstr>Poppins Medium</vt:lpstr>
      <vt:lpstr>Poppins SemiBold</vt:lpstr>
      <vt:lpstr>Wingdings</vt:lpstr>
      <vt:lpstr>Office Theme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Kate White</dc:creator>
  <cp:lastModifiedBy>Kate White</cp:lastModifiedBy>
  <cp:revision>1</cp:revision>
  <dcterms:created xsi:type="dcterms:W3CDTF">2021-04-19T11:09:35Z</dcterms:created>
  <dcterms:modified xsi:type="dcterms:W3CDTF">2021-04-19T11:12:06Z</dcterms:modified>
</cp:coreProperties>
</file>