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1EA1-93E5-406B-B5AE-772A0A03756C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E9BFC-DCD6-4C9C-B2D8-C86FC46AC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87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Useful to think about </a:t>
            </a:r>
            <a:r>
              <a:rPr lang="en-GB" dirty="0" err="1"/>
              <a:t>ToC</a:t>
            </a:r>
            <a:r>
              <a:rPr lang="en-GB" dirty="0"/>
              <a:t> with regards to changes in:</a:t>
            </a:r>
            <a:endParaRPr lang="en-US" dirty="0"/>
          </a:p>
          <a:p>
            <a:r>
              <a:rPr lang="en-GB" dirty="0"/>
              <a:t>Knowledge (e.g. understand self)</a:t>
            </a:r>
            <a:endParaRPr lang="en-US" dirty="0"/>
          </a:p>
          <a:p>
            <a:r>
              <a:rPr lang="en-GB" dirty="0"/>
              <a:t>Attitude (e.g. belief in self)</a:t>
            </a:r>
            <a:endParaRPr lang="en-US" dirty="0"/>
          </a:p>
          <a:p>
            <a:r>
              <a:rPr lang="en-GB" dirty="0"/>
              <a:t>Behaviour (e.g. determination to succeed)</a:t>
            </a:r>
            <a:endParaRPr lang="en-US" dirty="0"/>
          </a:p>
          <a:p>
            <a:r>
              <a:rPr lang="en-GB" dirty="0"/>
              <a:t>Skills (e.g. better self-regulation)</a:t>
            </a:r>
            <a:endParaRPr lang="en-US" dirty="0"/>
          </a:p>
          <a:p>
            <a:r>
              <a:rPr lang="en-GB" dirty="0"/>
              <a:t>Condition (e.g. non-criminal identity)</a:t>
            </a:r>
            <a:endParaRPr lang="en-US" dirty="0"/>
          </a:p>
          <a:p>
            <a:r>
              <a:rPr lang="en-GB" dirty="0"/>
              <a:t>Opportunity (e.g. wider opportunities for employment etc – a known protective factor for reoffending). </a:t>
            </a:r>
            <a:endParaRPr lang="en-US" dirty="0"/>
          </a:p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5FF1E-A628-4B46-AE7D-3B4B43DADEA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86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078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72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317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751D59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E88F7-0B78-4D03-A2C1-1FF6A48FCF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8" y="644287"/>
            <a:ext cx="3183198" cy="31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0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5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6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4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4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29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34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36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95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7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418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4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996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37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4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66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8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2BB5B-A861-431D-9E54-9261060961B7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2BA4F-385C-4903-A8F2-BD50BC992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7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63038D-588A-43D5-98FB-8B2D81ABC5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5394" r="11385" b="9319"/>
          <a:stretch/>
        </p:blipFill>
        <p:spPr>
          <a:xfrm>
            <a:off x="10613136" y="5771463"/>
            <a:ext cx="882396" cy="811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1F74E-7196-4836-A3EA-82FEC0B1FB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1969"/>
            <a:ext cx="9649968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17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600" y="378691"/>
            <a:ext cx="10515600" cy="1325563"/>
          </a:xfrm>
        </p:spPr>
        <p:txBody>
          <a:bodyPr/>
          <a:lstStyle/>
          <a:p>
            <a:r>
              <a:rPr lang="en-GB" dirty="0"/>
              <a:t>Types of outcomes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576388"/>
          <a:ext cx="10476000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6000">
                  <a:extLst>
                    <a:ext uri="{9D8B030D-6E8A-4147-A177-3AD203B41FA5}">
                      <a16:colId xmlns:a16="http://schemas.microsoft.com/office/drawing/2014/main" val="1943247901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Describes changes</a:t>
                      </a:r>
                      <a:r>
                        <a:rPr lang="en-GB" sz="1600" baseline="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in </a:t>
                      </a:r>
                      <a:r>
                        <a:rPr lang="en-GB" sz="16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people’s….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bg1"/>
                          </a:solidFill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Example – Music Mentors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2D20E1C-D79D-4D5D-B51A-B4E455D0CEE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38200" y="2186084"/>
          <a:ext cx="10440000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3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2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2268">
                  <a:extLst>
                    <a:ext uri="{9D8B030D-6E8A-4147-A177-3AD203B41FA5}">
                      <a16:colId xmlns:a16="http://schemas.microsoft.com/office/drawing/2014/main" val="1813288113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Knowledge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….understanding and awareness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Understand self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05356345-F638-47A2-AF3C-8272AADD28B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38200" y="3419208"/>
          <a:ext cx="10440000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3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2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2268">
                  <a:extLst>
                    <a:ext uri="{9D8B030D-6E8A-4147-A177-3AD203B41FA5}">
                      <a16:colId xmlns:a16="http://schemas.microsoft.com/office/drawing/2014/main" val="4091143329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Behaviour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….actions, </a:t>
                      </a:r>
                      <a:r>
                        <a:rPr lang="en-GB" sz="1600" b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conduct</a:t>
                      </a:r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habits, participation,</a:t>
                      </a:r>
                      <a:r>
                        <a:rPr lang="en-GB" sz="1600" b="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engagement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Determination to succeed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C94C11BA-B828-47F2-9CE7-A0C3C9344AA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38200" y="2809512"/>
          <a:ext cx="10440000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3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2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82268">
                  <a:extLst>
                    <a:ext uri="{9D8B030D-6E8A-4147-A177-3AD203B41FA5}">
                      <a16:colId xmlns:a16="http://schemas.microsoft.com/office/drawing/2014/main" val="3836503286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Attitude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</a:t>
                      </a:r>
                      <a:r>
                        <a:rPr lang="en-GB" sz="1600" b="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beliefs, values, thoughts, feelings, motivations</a:t>
                      </a:r>
                      <a:endParaRPr lang="en-GB" sz="16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Belief in self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6E56479-BA97-4BB2-AC02-0B3FF464FB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8200" y="4662060"/>
          <a:ext cx="10440000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1655716265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816110748"/>
                    </a:ext>
                  </a:extLst>
                </a:gridCol>
                <a:gridCol w="3960000">
                  <a:extLst>
                    <a:ext uri="{9D8B030D-6E8A-4147-A177-3AD203B41FA5}">
                      <a16:colId xmlns:a16="http://schemas.microsoft.com/office/drawing/2014/main" val="70056947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Condition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….personal state, situation,</a:t>
                      </a:r>
                      <a:r>
                        <a:rPr lang="en-GB" sz="1600" b="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</a:t>
                      </a:r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circumstances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Non-criminal identity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291774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86901A1-91F8-4E91-969C-E9DB181712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8200" y="5271756"/>
          <a:ext cx="10440000" cy="64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35052">
                  <a:extLst>
                    <a:ext uri="{9D8B030D-6E8A-4147-A177-3AD203B41FA5}">
                      <a16:colId xmlns:a16="http://schemas.microsoft.com/office/drawing/2014/main" val="77828428"/>
                    </a:ext>
                  </a:extLst>
                </a:gridCol>
                <a:gridCol w="5022680">
                  <a:extLst>
                    <a:ext uri="{9D8B030D-6E8A-4147-A177-3AD203B41FA5}">
                      <a16:colId xmlns:a16="http://schemas.microsoft.com/office/drawing/2014/main" val="1099297304"/>
                    </a:ext>
                  </a:extLst>
                </a:gridCol>
                <a:gridCol w="3982268">
                  <a:extLst>
                    <a:ext uri="{9D8B030D-6E8A-4147-A177-3AD203B41FA5}">
                      <a16:colId xmlns:a16="http://schemas.microsoft.com/office/drawing/2014/main" val="2995601400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Opportunity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….availability</a:t>
                      </a:r>
                      <a:r>
                        <a:rPr lang="en-GB" sz="1600" b="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of appropriate programmes, accessibility, inclusion</a:t>
                      </a:r>
                      <a:endParaRPr lang="en-GB" sz="16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Opportunities for employment (protective factor)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212132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6E56479-BA97-4BB2-AC02-0B3FF464FB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8199" y="4052364"/>
          <a:ext cx="10440001" cy="5653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1655716265"/>
                    </a:ext>
                  </a:extLst>
                </a:gridCol>
                <a:gridCol w="5040001">
                  <a:extLst>
                    <a:ext uri="{9D8B030D-6E8A-4147-A177-3AD203B41FA5}">
                      <a16:colId xmlns:a16="http://schemas.microsoft.com/office/drawing/2014/main" val="816110748"/>
                    </a:ext>
                  </a:extLst>
                </a:gridCol>
                <a:gridCol w="3960000">
                  <a:extLst>
                    <a:ext uri="{9D8B030D-6E8A-4147-A177-3AD203B41FA5}">
                      <a16:colId xmlns:a16="http://schemas.microsoft.com/office/drawing/2014/main" val="894409782"/>
                    </a:ext>
                  </a:extLst>
                </a:gridCol>
              </a:tblGrid>
              <a:tr h="565388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Skills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….practical,</a:t>
                      </a:r>
                      <a:r>
                        <a:rPr lang="en-GB" sz="1600" b="0" baseline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educational, interpersonal, emotional</a:t>
                      </a:r>
                      <a:endParaRPr lang="en-GB" sz="1600" b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Better self-regulation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291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Datwise London main">
      <a:dk1>
        <a:sysClr val="windowText" lastClr="000000"/>
      </a:dk1>
      <a:lt1>
        <a:sysClr val="window" lastClr="FFFFFF"/>
      </a:lt1>
      <a:dk2>
        <a:srgbClr val="193862"/>
      </a:dk2>
      <a:lt2>
        <a:srgbClr val="E7E6E6"/>
      </a:lt2>
      <a:accent1>
        <a:srgbClr val="47A5AE"/>
      </a:accent1>
      <a:accent2>
        <a:srgbClr val="751D59"/>
      </a:accent2>
      <a:accent3>
        <a:srgbClr val="FAA61A"/>
      </a:accent3>
      <a:accent4>
        <a:srgbClr val="A1CD3D"/>
      </a:accent4>
      <a:accent5>
        <a:srgbClr val="00AEEF"/>
      </a:accent5>
      <a:accent6>
        <a:srgbClr val="193862"/>
      </a:accent6>
      <a:hlink>
        <a:srgbClr val="00AEEF"/>
      </a:hlink>
      <a:folHlink>
        <a:srgbClr val="00AEEF"/>
      </a:folHlink>
    </a:clrScheme>
    <a:fontScheme name="Datawise London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Ebrima</vt:lpstr>
      <vt:lpstr>Poppins</vt:lpstr>
      <vt:lpstr>Poppins Medium</vt:lpstr>
      <vt:lpstr>Poppins SemiBold</vt:lpstr>
      <vt:lpstr>Wingdings</vt:lpstr>
      <vt:lpstr>Office Theme</vt:lpstr>
      <vt:lpstr>1_Office Theme</vt:lpstr>
      <vt:lpstr>Types of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outcomes</dc:title>
  <dc:creator>Kate White</dc:creator>
  <cp:lastModifiedBy>Kate White</cp:lastModifiedBy>
  <cp:revision>1</cp:revision>
  <dcterms:created xsi:type="dcterms:W3CDTF">2021-04-19T11:08:11Z</dcterms:created>
  <dcterms:modified xsi:type="dcterms:W3CDTF">2021-04-19T11:08:33Z</dcterms:modified>
</cp:coreProperties>
</file>