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91EA1-93E5-406B-B5AE-772A0A03756C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E9BFC-DCD6-4C9C-B2D8-C86FC46AC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87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Useful to think about </a:t>
            </a:r>
            <a:r>
              <a:rPr lang="en-GB" dirty="0" err="1"/>
              <a:t>ToC</a:t>
            </a:r>
            <a:r>
              <a:rPr lang="en-GB" dirty="0"/>
              <a:t> with regards to changes in:</a:t>
            </a:r>
            <a:endParaRPr lang="en-US" dirty="0"/>
          </a:p>
          <a:p>
            <a:r>
              <a:rPr lang="en-GB" dirty="0"/>
              <a:t>Knowledge (e.g. understand self)</a:t>
            </a:r>
            <a:endParaRPr lang="en-US" dirty="0"/>
          </a:p>
          <a:p>
            <a:r>
              <a:rPr lang="en-GB" dirty="0"/>
              <a:t>Attitude (e.g. belief in self)</a:t>
            </a:r>
            <a:endParaRPr lang="en-US" dirty="0"/>
          </a:p>
          <a:p>
            <a:r>
              <a:rPr lang="en-GB" dirty="0"/>
              <a:t>Behaviour (e.g. determination to succeed)</a:t>
            </a:r>
            <a:endParaRPr lang="en-US" dirty="0"/>
          </a:p>
          <a:p>
            <a:r>
              <a:rPr lang="en-GB" dirty="0"/>
              <a:t>Skills (e.g. better self-regulation)</a:t>
            </a:r>
            <a:endParaRPr lang="en-US" dirty="0"/>
          </a:p>
          <a:p>
            <a:r>
              <a:rPr lang="en-GB" dirty="0"/>
              <a:t>Condition (e.g. non-criminal identity)</a:t>
            </a:r>
            <a:endParaRPr lang="en-US" dirty="0"/>
          </a:p>
          <a:p>
            <a:r>
              <a:rPr lang="en-GB" dirty="0"/>
              <a:t>Opportunity (e.g. wider opportunities for employment etc – a known protective factor for reoffending). </a:t>
            </a:r>
            <a:endParaRPr lang="en-US" dirty="0"/>
          </a:p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5FF1E-A628-4B46-AE7D-3B4B43DADEA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086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07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72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17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75187-53FB-41FE-85FA-DC9D3C6BC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2336" y="2215831"/>
            <a:ext cx="6132576" cy="1675956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rgbClr val="47A5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F7C07-36B3-4CEC-813C-C294A340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2336" y="4133374"/>
            <a:ext cx="6199632" cy="466058"/>
          </a:xfrm>
        </p:spPr>
        <p:txBody>
          <a:bodyPr/>
          <a:lstStyle>
            <a:lvl1pPr marL="0" indent="0" algn="l">
              <a:buNone/>
              <a:defRPr sz="2400" cap="all" baseline="0">
                <a:solidFill>
                  <a:srgbClr val="751D59"/>
                </a:solidFill>
                <a:latin typeface="Poppins Medium" panose="02000000000000000000" pitchFamily="2" charset="0"/>
                <a:cs typeface="Poppins Medium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E7ACF-39BD-4D1A-BABA-2D5E3510B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D21D8-5F17-428D-A5BA-38D794633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D971-BB2B-4E57-BE6C-57D8C345E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7E88F7-0B78-4D03-A2C1-1FF6A48FCF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78" y="644287"/>
            <a:ext cx="3183198" cy="314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600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B8E8-53FB-49A2-90CF-AC98B828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C76D3-5FA4-45DD-971C-EF9B8E56E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B9BC7-BCAF-49A8-9F4E-EADD4114A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B61AE-5984-47BB-B7E1-8903986B5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1EB09-2049-4307-8B97-DA53A8FA8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5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8F707-9647-48B8-82D1-59D5D94D6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BCFFE-C221-4424-9098-240B87862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7EC9A-365D-4E2A-9792-E67F6057B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2C0FE-C464-4425-8806-AC7868DC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6704-8E28-4E6B-9850-2E28B591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2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19B4C-85E7-4262-A6CD-99DB55A0A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B3551-2779-4B63-A619-B8C03AD97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D9A7E-7300-4D3C-8CC9-1762D1677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5014A-2241-4D22-83B0-5F71301C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3412B-BA16-40FE-A7BC-6AF1F0BD6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E1BD0-A52D-4884-8D27-C0F0E555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56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1BB0C-C88C-4940-8E3F-1535AA3D1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5FD77-96A5-40E9-9561-1E6BE5CD9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6A82E-43C9-426E-9095-A2E1748F9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8CBD61-99F8-4727-ACA0-23551CA75C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D496E-B405-45F2-B632-687E0DDE1D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9BC3D1-696B-40EA-99F2-7425857EB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3DE5EB-4979-4FE7-AE83-DD29C758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D6D79F-016C-440A-9D0C-FE3B10B59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64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707D7-A95C-47F6-89A8-0C669D22F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366800-DB38-4F70-8820-2F022A9C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C5E3F8-D48C-422A-9966-6052A836D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4CD6A-1D06-46E7-8D17-EBA070C4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4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47F5B4-E916-4018-92CA-8319E8BF0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6761E-45A6-446D-90FA-0A13723C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9502C-3A92-4AE4-9D42-A40B80C7E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29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5BA4F-D996-4FD1-A946-9014DC4A0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EBD6B-8B92-49CC-9EC6-ED0AD70F2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6AE424-026A-4EA6-A635-1D278DA3FF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83E4B8-4C23-468C-8760-77CACD9D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AD077-6F97-4375-9B8E-1EBD2C438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9F451-C043-443A-A9BB-0A99CA12F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34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6365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0148E-6CCC-4714-B7C4-4FEF91154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DB6F24-758A-49D7-BAFA-60CE4BA7B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F28AC-9154-496D-8220-5BAF641F9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31CA1-ABFB-462B-9F53-4BF50E7A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DFB3E-93FD-4028-9848-172D25496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DB878-D2B2-4EFE-845A-057AD5D4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1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FA56E-8283-4C88-A9F0-9A2AF6B3B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1CC7B-FFD3-4715-883C-B5EB1CF0C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17911-E98D-4D09-9E44-B712A7732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DAF81-67DD-40AC-844C-74740C9CD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9BDBE-8BFE-41E3-BD7D-99D06A53C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95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7ECA96-CD18-41ED-B741-F5FB7AFB8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4FA976-814A-4C08-8021-43B1AE8E5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E38E7-9401-43AA-8B4D-E998B9BA0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1BBEC-84DA-45FE-B7BA-AB1C86789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FE8F3-D80A-4E70-BD5A-17C96562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7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41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94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99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37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34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66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58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2BB5B-A861-431D-9E54-9261060961B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2BA4F-385C-4903-A8F2-BD50BC9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72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A82365-F426-4070-B1E7-08A29356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3A0BD-3734-42F6-800E-6028201B5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18044-CB90-4028-9098-3ACF23CEB4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CD028-4A17-4473-BB4C-AA314B5F0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9000" y="636676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95EA9-7BA8-465A-866F-5947F085F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12336" y="63812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63038D-588A-43D5-98FB-8B2D81ABC5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5" t="5394" r="11385" b="9319"/>
          <a:stretch/>
        </p:blipFill>
        <p:spPr>
          <a:xfrm>
            <a:off x="10613136" y="5771463"/>
            <a:ext cx="882396" cy="811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421F74E-7196-4836-A3EA-82FEC0B1FB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1969"/>
            <a:ext cx="9649968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17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7A5A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1CD3D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600" y="378691"/>
            <a:ext cx="10515600" cy="1325563"/>
          </a:xfrm>
        </p:spPr>
        <p:txBody>
          <a:bodyPr/>
          <a:lstStyle/>
          <a:p>
            <a:r>
              <a:rPr lang="en-GB" dirty="0"/>
              <a:t>Types of outcomes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576388"/>
          <a:ext cx="10476000" cy="5653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6000">
                  <a:extLst>
                    <a:ext uri="{9D8B030D-6E8A-4147-A177-3AD203B41FA5}">
                      <a16:colId xmlns:a16="http://schemas.microsoft.com/office/drawing/2014/main" val="1943247901"/>
                    </a:ext>
                  </a:extLst>
                </a:gridCol>
              </a:tblGrid>
              <a:tr h="565388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Type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Describes changes</a:t>
                      </a:r>
                      <a:r>
                        <a:rPr lang="en-GB" sz="1600" baseline="0" dirty="0">
                          <a:solidFill>
                            <a:schemeClr val="bg1"/>
                          </a:solidFill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 in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people’s….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Example – Music Mentors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2D20E1C-D79D-4D5D-B51A-B4E455D0CEE8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38200" y="2186084"/>
          <a:ext cx="10440000" cy="5653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35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2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2268">
                  <a:extLst>
                    <a:ext uri="{9D8B030D-6E8A-4147-A177-3AD203B41FA5}">
                      <a16:colId xmlns:a16="http://schemas.microsoft.com/office/drawing/2014/main" val="1813288113"/>
                    </a:ext>
                  </a:extLst>
                </a:gridCol>
              </a:tblGrid>
              <a:tr h="565388"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Knowledge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….understanding and awareness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Understand self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05356345-F638-47A2-AF3C-8272AADD28B9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38200" y="3419208"/>
          <a:ext cx="10440000" cy="5653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35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2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2268">
                  <a:extLst>
                    <a:ext uri="{9D8B030D-6E8A-4147-A177-3AD203B41FA5}">
                      <a16:colId xmlns:a16="http://schemas.microsoft.com/office/drawing/2014/main" val="4091143329"/>
                    </a:ext>
                  </a:extLst>
                </a:gridCol>
              </a:tblGrid>
              <a:tr h="565388"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Behaviour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….actions, </a:t>
                      </a:r>
                      <a:r>
                        <a:rPr lang="en-GB" sz="1600" b="0" dirty="0" smtClean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conduct</a:t>
                      </a:r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, habits, participation,</a:t>
                      </a:r>
                      <a:r>
                        <a:rPr lang="en-GB" sz="1600" b="0" baseline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 </a:t>
                      </a:r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engagement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Determination to succeed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C94C11BA-B828-47F2-9CE7-A0C3C9344AAE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38200" y="2809512"/>
          <a:ext cx="10440000" cy="5653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35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2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2268">
                  <a:extLst>
                    <a:ext uri="{9D8B030D-6E8A-4147-A177-3AD203B41FA5}">
                      <a16:colId xmlns:a16="http://schemas.microsoft.com/office/drawing/2014/main" val="3836503286"/>
                    </a:ext>
                  </a:extLst>
                </a:gridCol>
              </a:tblGrid>
              <a:tr h="565388"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Attitude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….</a:t>
                      </a:r>
                      <a:r>
                        <a:rPr lang="en-GB" sz="1600" b="0" baseline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beliefs, values, thoughts, feelings, motivations</a:t>
                      </a:r>
                      <a:endParaRPr lang="en-GB" sz="1600" b="0" dirty="0">
                        <a:latin typeface="Ebrima" panose="02000000000000000000" pitchFamily="2" charset="0"/>
                        <a:ea typeface="Ebrima" panose="02000000000000000000" pitchFamily="2" charset="0"/>
                        <a:cs typeface="Ebrima" panose="020000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Belief in self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6E56479-BA97-4BB2-AC02-0B3FF464FB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38200" y="4662060"/>
          <a:ext cx="10440000" cy="5653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655716265"/>
                    </a:ext>
                  </a:extLst>
                </a:gridCol>
                <a:gridCol w="5040000">
                  <a:extLst>
                    <a:ext uri="{9D8B030D-6E8A-4147-A177-3AD203B41FA5}">
                      <a16:colId xmlns:a16="http://schemas.microsoft.com/office/drawing/2014/main" val="816110748"/>
                    </a:ext>
                  </a:extLst>
                </a:gridCol>
                <a:gridCol w="3960000">
                  <a:extLst>
                    <a:ext uri="{9D8B030D-6E8A-4147-A177-3AD203B41FA5}">
                      <a16:colId xmlns:a16="http://schemas.microsoft.com/office/drawing/2014/main" val="70056947"/>
                    </a:ext>
                  </a:extLst>
                </a:gridCol>
              </a:tblGrid>
              <a:tr h="565388"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Condition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….personal state, situation,</a:t>
                      </a:r>
                      <a:r>
                        <a:rPr lang="en-GB" sz="1600" b="0" baseline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 </a:t>
                      </a:r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circumstances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Non-criminal identity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291774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86901A1-91F8-4E91-969C-E9DB1817122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38200" y="5271756"/>
          <a:ext cx="10440000" cy="648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35052">
                  <a:extLst>
                    <a:ext uri="{9D8B030D-6E8A-4147-A177-3AD203B41FA5}">
                      <a16:colId xmlns:a16="http://schemas.microsoft.com/office/drawing/2014/main" val="77828428"/>
                    </a:ext>
                  </a:extLst>
                </a:gridCol>
                <a:gridCol w="5022680">
                  <a:extLst>
                    <a:ext uri="{9D8B030D-6E8A-4147-A177-3AD203B41FA5}">
                      <a16:colId xmlns:a16="http://schemas.microsoft.com/office/drawing/2014/main" val="1099297304"/>
                    </a:ext>
                  </a:extLst>
                </a:gridCol>
                <a:gridCol w="3982268">
                  <a:extLst>
                    <a:ext uri="{9D8B030D-6E8A-4147-A177-3AD203B41FA5}">
                      <a16:colId xmlns:a16="http://schemas.microsoft.com/office/drawing/2014/main" val="2995601400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Opportunity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….availability</a:t>
                      </a:r>
                      <a:r>
                        <a:rPr lang="en-GB" sz="1600" b="0" baseline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 of appropriate programmes, accessibility, inclusion</a:t>
                      </a:r>
                      <a:endParaRPr lang="en-GB" sz="1600" b="0" dirty="0">
                        <a:latin typeface="Ebrima" panose="02000000000000000000" pitchFamily="2" charset="0"/>
                        <a:ea typeface="Ebrima" panose="02000000000000000000" pitchFamily="2" charset="0"/>
                        <a:cs typeface="Ebrima" panose="020000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Opportunities for employment (protective factor)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212132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6E56479-BA97-4BB2-AC02-0B3FF464FB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38199" y="4052364"/>
          <a:ext cx="10440001" cy="5653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655716265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816110748"/>
                    </a:ext>
                  </a:extLst>
                </a:gridCol>
                <a:gridCol w="3960000">
                  <a:extLst>
                    <a:ext uri="{9D8B030D-6E8A-4147-A177-3AD203B41FA5}">
                      <a16:colId xmlns:a16="http://schemas.microsoft.com/office/drawing/2014/main" val="894409782"/>
                    </a:ext>
                  </a:extLst>
                </a:gridCol>
              </a:tblGrid>
              <a:tr h="565388"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Skills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….practical,</a:t>
                      </a:r>
                      <a:r>
                        <a:rPr lang="en-GB" sz="1600" b="0" baseline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 educational, interpersonal, emotional</a:t>
                      </a:r>
                      <a:endParaRPr lang="en-GB" sz="1600" b="0" dirty="0">
                        <a:latin typeface="Ebrima" panose="02000000000000000000" pitchFamily="2" charset="0"/>
                        <a:ea typeface="Ebrima" panose="02000000000000000000" pitchFamily="2" charset="0"/>
                        <a:cs typeface="Ebrima" panose="020000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Better self-regulation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2917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1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Datwise London main">
      <a:dk1>
        <a:sysClr val="windowText" lastClr="000000"/>
      </a:dk1>
      <a:lt1>
        <a:sysClr val="window" lastClr="FFFFFF"/>
      </a:lt1>
      <a:dk2>
        <a:srgbClr val="193862"/>
      </a:dk2>
      <a:lt2>
        <a:srgbClr val="E7E6E6"/>
      </a:lt2>
      <a:accent1>
        <a:srgbClr val="47A5AE"/>
      </a:accent1>
      <a:accent2>
        <a:srgbClr val="751D59"/>
      </a:accent2>
      <a:accent3>
        <a:srgbClr val="FAA61A"/>
      </a:accent3>
      <a:accent4>
        <a:srgbClr val="A1CD3D"/>
      </a:accent4>
      <a:accent5>
        <a:srgbClr val="00AEEF"/>
      </a:accent5>
      <a:accent6>
        <a:srgbClr val="193862"/>
      </a:accent6>
      <a:hlink>
        <a:srgbClr val="00AEEF"/>
      </a:hlink>
      <a:folHlink>
        <a:srgbClr val="00AEEF"/>
      </a:folHlink>
    </a:clrScheme>
    <a:fontScheme name="Datawise London">
      <a:majorFont>
        <a:latin typeface="Poppins SemiBold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awise London presentation template main" id="{CC55ED90-3E70-4C94-AA84-8034D7EBEB12}" vid="{2FB7A6BA-4209-46A9-BDE0-8CB75940683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Ebrima</vt:lpstr>
      <vt:lpstr>Poppins</vt:lpstr>
      <vt:lpstr>Poppins Medium</vt:lpstr>
      <vt:lpstr>Poppins SemiBold</vt:lpstr>
      <vt:lpstr>Wingdings</vt:lpstr>
      <vt:lpstr>Office Theme</vt:lpstr>
      <vt:lpstr>1_Office Theme</vt:lpstr>
      <vt:lpstr>Types of outcomes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outcomes</dc:title>
  <dc:creator>Kate White</dc:creator>
  <cp:lastModifiedBy>Kate White</cp:lastModifiedBy>
  <cp:revision>1</cp:revision>
  <dcterms:created xsi:type="dcterms:W3CDTF">2021-04-19T11:08:11Z</dcterms:created>
  <dcterms:modified xsi:type="dcterms:W3CDTF">2021-04-19T11:08:33Z</dcterms:modified>
</cp:coreProperties>
</file>