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C2939-A750-48CC-8E7B-1E98A3E00FDC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46EC4-DE80-4D6C-AB98-BE84E8FAA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50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Spreadsheets on each of these things – not connected. </a:t>
            </a:r>
          </a:p>
          <a:p>
            <a:r>
              <a:rPr lang="en-US">
                <a:cs typeface="Calibri"/>
              </a:rPr>
              <a:t>Interrogate data better if connected.</a:t>
            </a:r>
          </a:p>
          <a:p>
            <a:r>
              <a:rPr lang="en-US">
                <a:cs typeface="Calibri"/>
              </a:rPr>
              <a:t>E.g. females only, must attend more than 10 times, improves hope 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B2AB62-051B-4E98-A7C9-ED2D66A640D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323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04FF-79C6-4991-97ED-B3E29F67F180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B86B-264E-46A4-90FF-BE9197FC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54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04FF-79C6-4991-97ED-B3E29F67F180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B86B-264E-46A4-90FF-BE9197FC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90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04FF-79C6-4991-97ED-B3E29F67F180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B86B-264E-46A4-90FF-BE9197FC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518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75187-53FB-41FE-85FA-DC9D3C6BC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2336" y="2215831"/>
            <a:ext cx="6132576" cy="1675956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rgbClr val="47A5A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2F7C07-36B3-4CEC-813C-C294A340E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2336" y="4133374"/>
            <a:ext cx="6199632" cy="466058"/>
          </a:xfrm>
        </p:spPr>
        <p:txBody>
          <a:bodyPr/>
          <a:lstStyle>
            <a:lvl1pPr marL="0" indent="0" algn="l">
              <a:buNone/>
              <a:defRPr sz="2400" cap="all" baseline="0">
                <a:solidFill>
                  <a:srgbClr val="751D59"/>
                </a:solidFill>
                <a:latin typeface="Poppins Medium" panose="02000000000000000000" pitchFamily="2" charset="0"/>
                <a:cs typeface="Poppins Medium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E7ACF-39BD-4D1A-BABA-2D5E3510B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D21D8-5F17-428D-A5BA-38D794633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3D971-BB2B-4E57-BE6C-57D8C345E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7E88F7-0B78-4D03-A2C1-1FF6A48FCF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78" y="644287"/>
            <a:ext cx="3183198" cy="314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48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B8E8-53FB-49A2-90CF-AC98B8288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C76D3-5FA4-45DD-971C-EF9B8E56E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B9BC7-BCAF-49A8-9F4E-EADD4114A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B61AE-5984-47BB-B7E1-8903986B5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1EB09-2049-4307-8B97-DA53A8FA8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02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8F707-9647-48B8-82D1-59D5D94D6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BCFFE-C221-4424-9098-240B87862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7EC9A-365D-4E2A-9792-E67F6057B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2C0FE-C464-4425-8806-AC7868DC0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06704-8E28-4E6B-9850-2E28B5919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40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19B4C-85E7-4262-A6CD-99DB55A0A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B3551-2779-4B63-A619-B8C03AD97B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D9A7E-7300-4D3C-8CC9-1762D1677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5014A-2241-4D22-83B0-5F71301C6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3412B-BA16-40FE-A7BC-6AF1F0BD6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5E1BD0-A52D-4884-8D27-C0F0E555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88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1BB0C-C88C-4940-8E3F-1535AA3D1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5FD77-96A5-40E9-9561-1E6BE5CD9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36A82E-43C9-426E-9095-A2E1748F9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8CBD61-99F8-4727-ACA0-23551CA75C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FD496E-B405-45F2-B632-687E0DDE1D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9BC3D1-696B-40EA-99F2-7425857EB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3DE5EB-4979-4FE7-AE83-DD29C758A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D6D79F-016C-440A-9D0C-FE3B10B59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46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707D7-A95C-47F6-89A8-0C669D22F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366800-DB38-4F70-8820-2F022A9CC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C5E3F8-D48C-422A-9966-6052A836D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F4CD6A-1D06-46E7-8D17-EBA070C40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51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47F5B4-E916-4018-92CA-8319E8BF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16761E-45A6-446D-90FA-0A13723CD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9502C-3A92-4AE4-9D42-A40B80C7E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4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5BA4F-D996-4FD1-A946-9014DC4A0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EBD6B-8B92-49CC-9EC6-ED0AD70F2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6AE424-026A-4EA6-A635-1D278DA3F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3E4B8-4C23-468C-8760-77CACD9D1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6AD077-6F97-4375-9B8E-1EBD2C438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9F451-C043-443A-A9BB-0A99CA12F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20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04FF-79C6-4991-97ED-B3E29F67F180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B86B-264E-46A4-90FF-BE9197FC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346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0148E-6CCC-4714-B7C4-4FEF91154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DB6F24-758A-49D7-BAFA-60CE4BA7BE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8F28AC-9154-496D-8220-5BAF641F9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31CA1-ABFB-462B-9F53-4BF50E7AA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8DFB3E-93FD-4028-9848-172D25496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DB878-D2B2-4EFE-845A-057AD5D47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83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FA56E-8283-4C88-A9F0-9A2AF6B3B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81CC7B-FFD3-4715-883C-B5EB1CF0C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17911-E98D-4D09-9E44-B712A773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DAF81-67DD-40AC-844C-74740C9CD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9BDBE-8BFE-41E3-BD7D-99D06A53C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43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7ECA96-CD18-41ED-B741-F5FB7AFB8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FA976-814A-4C08-8021-43B1AE8E5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E38E7-9401-43AA-8B4D-E998B9BA0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1BBEC-84DA-45FE-B7BA-AB1C86789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FE8F3-D80A-4E70-BD5A-17C965624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27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04FF-79C6-4991-97ED-B3E29F67F180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B86B-264E-46A4-90FF-BE9197FC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01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04FF-79C6-4991-97ED-B3E29F67F180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B86B-264E-46A4-90FF-BE9197FC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31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04FF-79C6-4991-97ED-B3E29F67F180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B86B-264E-46A4-90FF-BE9197FC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2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04FF-79C6-4991-97ED-B3E29F67F180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B86B-264E-46A4-90FF-BE9197FC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962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04FF-79C6-4991-97ED-B3E29F67F180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B86B-264E-46A4-90FF-BE9197FC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44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04FF-79C6-4991-97ED-B3E29F67F180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B86B-264E-46A4-90FF-BE9197FC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17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04FF-79C6-4991-97ED-B3E29F67F180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B86B-264E-46A4-90FF-BE9197FC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57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504FF-79C6-4991-97ED-B3E29F67F180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EB86B-264E-46A4-90FF-BE9197FC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8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A82365-F426-4070-B1E7-08A29356B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3A0BD-3734-42F6-800E-6028201B5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18044-CB90-4028-9098-3ACF23CEB4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CD028-4A17-4473-BB4C-AA314B5F0D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39000" y="63667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95EA9-7BA8-465A-866F-5947F085F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12336" y="638126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F63038D-588A-43D5-98FB-8B2D81ABC5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5" t="5394" r="11385" b="9319"/>
          <a:stretch/>
        </p:blipFill>
        <p:spPr>
          <a:xfrm>
            <a:off x="10613136" y="5771463"/>
            <a:ext cx="882396" cy="81100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421F74E-7196-4836-A3EA-82FEC0B1FB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6351969"/>
            <a:ext cx="9649968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15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7A5A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A1CD3D"/>
        </a:buClr>
        <a:buFont typeface="Wingdings" panose="05000000000000000000" pitchFamily="2" charset="2"/>
        <a:buChar char="ü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AA61A"/>
        </a:buClr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AA61A"/>
        </a:buClr>
        <a:buFont typeface="Wingdings" panose="05000000000000000000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AA61A"/>
        </a:buClr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AA61A"/>
        </a:buClr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41450-87F1-4691-87E6-C70A6AE70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724" y="370675"/>
            <a:ext cx="11519276" cy="803275"/>
          </a:xfrm>
        </p:spPr>
        <p:txBody>
          <a:bodyPr/>
          <a:lstStyle/>
          <a:p>
            <a:r>
              <a:rPr lang="en-GB" dirty="0"/>
              <a:t>Types of important data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5614BF8-393E-47D1-AC53-E2263BE0168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2724" y="1376052"/>
          <a:ext cx="5151874" cy="248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1874">
                  <a:extLst>
                    <a:ext uri="{9D8B030D-6E8A-4147-A177-3AD203B41FA5}">
                      <a16:colId xmlns:a16="http://schemas.microsoft.com/office/drawing/2014/main" val="667604182"/>
                    </a:ext>
                  </a:extLst>
                </a:gridCol>
              </a:tblGrid>
              <a:tr h="424560">
                <a:tc>
                  <a:txBody>
                    <a:bodyPr/>
                    <a:lstStyle/>
                    <a:p>
                      <a:pPr algn="ctr"/>
                      <a:r>
                        <a:rPr lang="en-GB" sz="210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User data</a:t>
                      </a:r>
                    </a:p>
                  </a:txBody>
                  <a:tcPr marL="104686" marR="104686" marT="52343" marB="52343"/>
                </a:tc>
                <a:extLst>
                  <a:ext uri="{0D108BD9-81ED-4DB2-BD59-A6C34878D82A}">
                    <a16:rowId xmlns:a16="http://schemas.microsoft.com/office/drawing/2014/main" val="2224207751"/>
                  </a:ext>
                </a:extLst>
              </a:tr>
              <a:tr h="1030375">
                <a:tc>
                  <a:txBody>
                    <a:bodyPr/>
                    <a:lstStyle/>
                    <a:p>
                      <a:pPr algn="l"/>
                      <a:r>
                        <a:rPr lang="en-GB" sz="2100" b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Asks: </a:t>
                      </a:r>
                      <a:r>
                        <a:rPr lang="en-GB" sz="210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demographics, characteristics, reason for coming to service</a:t>
                      </a:r>
                    </a:p>
                  </a:txBody>
                  <a:tcPr marL="104686" marR="104686" marT="52343" marB="5234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582976"/>
                  </a:ext>
                </a:extLst>
              </a:tr>
              <a:tr h="10303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Establishes: </a:t>
                      </a:r>
                      <a:r>
                        <a:rPr lang="en-GB" sz="21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your target audience, who you are serving</a:t>
                      </a:r>
                    </a:p>
                  </a:txBody>
                  <a:tcPr marL="104686" marR="104686" marT="52343" marB="5234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5161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71055" y="5892800"/>
            <a:ext cx="11582400" cy="858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B6FBB3A-0A11-4F22-97B8-DD4E5CD046E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80718" y="4091729"/>
          <a:ext cx="5159376" cy="251953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159376">
                  <a:extLst>
                    <a:ext uri="{9D8B030D-6E8A-4147-A177-3AD203B41FA5}">
                      <a16:colId xmlns:a16="http://schemas.microsoft.com/office/drawing/2014/main" val="667604182"/>
                    </a:ext>
                  </a:extLst>
                </a:gridCol>
              </a:tblGrid>
              <a:tr h="424432">
                <a:tc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Outcome data</a:t>
                      </a:r>
                    </a:p>
                  </a:txBody>
                  <a:tcPr marL="104655" marR="104655" marT="52327" marB="52327"/>
                </a:tc>
                <a:extLst>
                  <a:ext uri="{0D108BD9-81ED-4DB2-BD59-A6C34878D82A}">
                    <a16:rowId xmlns:a16="http://schemas.microsoft.com/office/drawing/2014/main" val="2224207751"/>
                  </a:ext>
                </a:extLst>
              </a:tr>
              <a:tr h="1030065">
                <a:tc>
                  <a:txBody>
                    <a:bodyPr/>
                    <a:lstStyle/>
                    <a:p>
                      <a:r>
                        <a:rPr lang="en-GB" sz="21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Asks: </a:t>
                      </a:r>
                      <a:r>
                        <a:rPr lang="en-GB" sz="21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what has changed as a result of using the service, what have people gained</a:t>
                      </a:r>
                    </a:p>
                  </a:txBody>
                  <a:tcPr marL="104655" marR="104655" marT="52327" marB="5232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582976"/>
                  </a:ext>
                </a:extLst>
              </a:tr>
              <a:tr h="1030065">
                <a:tc>
                  <a:txBody>
                    <a:bodyPr/>
                    <a:lstStyle/>
                    <a:p>
                      <a:r>
                        <a:rPr lang="en-GB" sz="21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Establishes: </a:t>
                      </a:r>
                      <a:r>
                        <a:rPr lang="en-GB" sz="21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short-term and long-term impact on people’s lives</a:t>
                      </a:r>
                    </a:p>
                  </a:txBody>
                  <a:tcPr marL="104655" marR="104655" marT="52327" marB="52327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63934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839B037-113B-4AFC-A57F-D76BC721456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2724" y="4091729"/>
          <a:ext cx="5151874" cy="24854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51874">
                  <a:extLst>
                    <a:ext uri="{9D8B030D-6E8A-4147-A177-3AD203B41FA5}">
                      <a16:colId xmlns:a16="http://schemas.microsoft.com/office/drawing/2014/main" val="667604182"/>
                    </a:ext>
                  </a:extLst>
                </a:gridCol>
              </a:tblGrid>
              <a:tr h="424560">
                <a:tc>
                  <a:txBody>
                    <a:bodyPr/>
                    <a:lstStyle/>
                    <a:p>
                      <a:pPr algn="ctr"/>
                      <a:r>
                        <a:rPr lang="en-GB" sz="2100">
                          <a:latin typeface="Ebrima"/>
                          <a:ea typeface="Ebrima"/>
                          <a:cs typeface="Ebrima"/>
                        </a:rPr>
                        <a:t>Service data</a:t>
                      </a:r>
                      <a:endParaRPr lang="en-GB" sz="21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04686" marR="104686" marT="52343" marB="52343"/>
                </a:tc>
                <a:extLst>
                  <a:ext uri="{0D108BD9-81ED-4DB2-BD59-A6C34878D82A}">
                    <a16:rowId xmlns:a16="http://schemas.microsoft.com/office/drawing/2014/main" val="2224207751"/>
                  </a:ext>
                </a:extLst>
              </a:tr>
              <a:tr h="1030375">
                <a:tc>
                  <a:txBody>
                    <a:bodyPr/>
                    <a:lstStyle/>
                    <a:p>
                      <a:pPr algn="l"/>
                      <a:r>
                        <a:rPr lang="en-GB" sz="2100" b="1" dirty="0">
                          <a:latin typeface="Ebrima"/>
                          <a:ea typeface="Ebrima"/>
                          <a:cs typeface="Ebrima"/>
                        </a:rPr>
                        <a:t>Asks: </a:t>
                      </a:r>
                      <a:r>
                        <a:rPr lang="en-GB" sz="2100" dirty="0">
                          <a:latin typeface="Ebrima"/>
                          <a:ea typeface="Ebrima"/>
                          <a:cs typeface="Ebrima"/>
                        </a:rPr>
                        <a:t>what they liked / didn’t like, why, what they would change, what is special.</a:t>
                      </a:r>
                    </a:p>
                  </a:txBody>
                  <a:tcPr marL="104686" marR="104686" marT="52343" marB="5234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582976"/>
                  </a:ext>
                </a:extLst>
              </a:tr>
              <a:tr h="1030375">
                <a:tc>
                  <a:txBody>
                    <a:bodyPr/>
                    <a:lstStyle/>
                    <a:p>
                      <a:r>
                        <a:rPr lang="en-GB" sz="2100" b="1" dirty="0">
                          <a:latin typeface="Ebrima"/>
                          <a:ea typeface="Ebrima"/>
                          <a:cs typeface="Ebrima"/>
                        </a:rPr>
                        <a:t>Establishes: </a:t>
                      </a:r>
                      <a:r>
                        <a:rPr lang="en-GB" sz="2100" b="0" dirty="0">
                          <a:latin typeface="Ebrima"/>
                          <a:ea typeface="Ebrima"/>
                          <a:cs typeface="Ebrima"/>
                        </a:rPr>
                        <a:t>whether your service is working in the way you intended</a:t>
                      </a:r>
                    </a:p>
                  </a:txBody>
                  <a:tcPr marL="104686" marR="104686" marT="52343" marB="5234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91263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AF379A6-FF59-4A88-AD30-CF30BAE5723D}"/>
              </a:ext>
            </a:extLst>
          </p:cNvPr>
          <p:cNvGraphicFramePr>
            <a:graphicFrameLocks noGrp="1"/>
          </p:cNvGraphicFramePr>
          <p:nvPr/>
        </p:nvGraphicFramePr>
        <p:xfrm>
          <a:off x="6178822" y="1375906"/>
          <a:ext cx="5161272" cy="24856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61272">
                  <a:extLst>
                    <a:ext uri="{9D8B030D-6E8A-4147-A177-3AD203B41FA5}">
                      <a16:colId xmlns:a16="http://schemas.microsoft.com/office/drawing/2014/main" val="667604182"/>
                    </a:ext>
                  </a:extLst>
                </a:gridCol>
              </a:tblGrid>
              <a:tr h="424589">
                <a:tc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Engagement data</a:t>
                      </a:r>
                    </a:p>
                  </a:txBody>
                  <a:tcPr marL="104693" marR="104693" marT="52347" marB="52347"/>
                </a:tc>
                <a:extLst>
                  <a:ext uri="{0D108BD9-81ED-4DB2-BD59-A6C34878D82A}">
                    <a16:rowId xmlns:a16="http://schemas.microsoft.com/office/drawing/2014/main" val="2224207751"/>
                  </a:ext>
                </a:extLst>
              </a:tr>
              <a:tr h="1030444">
                <a:tc>
                  <a:txBody>
                    <a:bodyPr/>
                    <a:lstStyle/>
                    <a:p>
                      <a:pPr algn="l"/>
                      <a:r>
                        <a:rPr lang="en-GB" sz="2100" b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Asks: </a:t>
                      </a:r>
                      <a:r>
                        <a:rPr lang="en-GB" sz="210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how people engage, frequency, why they stop</a:t>
                      </a:r>
                    </a:p>
                  </a:txBody>
                  <a:tcPr marL="104693" marR="104693" marT="52347" marB="5234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582976"/>
                  </a:ext>
                </a:extLst>
              </a:tr>
              <a:tr h="1030444">
                <a:tc>
                  <a:txBody>
                    <a:bodyPr/>
                    <a:lstStyle/>
                    <a:p>
                      <a:r>
                        <a:rPr lang="en-GB" sz="21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Establishes: </a:t>
                      </a:r>
                      <a:r>
                        <a:rPr lang="en-GB" sz="21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the extent to which people use your services and how</a:t>
                      </a:r>
                    </a:p>
                  </a:txBody>
                  <a:tcPr marL="104693" marR="104693" marT="52347" marB="5234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680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31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Datwise London main">
      <a:dk1>
        <a:sysClr val="windowText" lastClr="000000"/>
      </a:dk1>
      <a:lt1>
        <a:sysClr val="window" lastClr="FFFFFF"/>
      </a:lt1>
      <a:dk2>
        <a:srgbClr val="193862"/>
      </a:dk2>
      <a:lt2>
        <a:srgbClr val="E7E6E6"/>
      </a:lt2>
      <a:accent1>
        <a:srgbClr val="47A5AE"/>
      </a:accent1>
      <a:accent2>
        <a:srgbClr val="751D59"/>
      </a:accent2>
      <a:accent3>
        <a:srgbClr val="FAA61A"/>
      </a:accent3>
      <a:accent4>
        <a:srgbClr val="A1CD3D"/>
      </a:accent4>
      <a:accent5>
        <a:srgbClr val="00AEEF"/>
      </a:accent5>
      <a:accent6>
        <a:srgbClr val="193862"/>
      </a:accent6>
      <a:hlink>
        <a:srgbClr val="00AEEF"/>
      </a:hlink>
      <a:folHlink>
        <a:srgbClr val="00AEEF"/>
      </a:folHlink>
    </a:clrScheme>
    <a:fontScheme name="Datawise London">
      <a:majorFont>
        <a:latin typeface="Poppins SemiBold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tawise London presentation template main" id="{CC55ED90-3E70-4C94-AA84-8034D7EBEB12}" vid="{2FB7A6BA-4209-46A9-BDE0-8CB75940683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Ebrima</vt:lpstr>
      <vt:lpstr>Poppins</vt:lpstr>
      <vt:lpstr>Poppins Medium</vt:lpstr>
      <vt:lpstr>Poppins SemiBold</vt:lpstr>
      <vt:lpstr>Wingdings</vt:lpstr>
      <vt:lpstr>Office Theme</vt:lpstr>
      <vt:lpstr>1_Office Theme</vt:lpstr>
      <vt:lpstr>Types of important data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important data</dc:title>
  <dc:creator>Kate White</dc:creator>
  <cp:lastModifiedBy>Kate White</cp:lastModifiedBy>
  <cp:revision>1</cp:revision>
  <dcterms:created xsi:type="dcterms:W3CDTF">2021-04-19T11:49:00Z</dcterms:created>
  <dcterms:modified xsi:type="dcterms:W3CDTF">2021-04-19T11:49:29Z</dcterms:modified>
</cp:coreProperties>
</file>