
<file path=[Content_Types].xml><?xml version="1.0" encoding="utf-8"?>
<Types xmlns="http://schemas.openxmlformats.org/package/2006/content-types">
  <Default ContentType="image/jpeg" Extension="jpg"/>
  <Default ContentType="application/vnd.openxmlformats-officedocument.vmlDrawing" Extension="vml"/>
  <Default ContentType="application/xml" Extension="xml"/>
  <Default ContentType="image/png" Extension="png"/>
  <Default ContentType="application/vnd.openxmlformats-officedocument.wordprocessingml.document" Extension="docx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wordprocessingml.document" PartName="/ppt/embeddings/Microsoft_Office_Word_Document1.docx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24" roundtripDataSignature="AMtx7mhDhEe1LaVrECeO4xjzcqVCZH7YI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11" Type="http://schemas.openxmlformats.org/officeDocument/2006/relationships/slide" Target="slides/slide6.xml"/><Relationship Id="rId22" Type="http://schemas.openxmlformats.org/officeDocument/2006/relationships/slide" Target="slides/slide17.xml"/><Relationship Id="rId10" Type="http://schemas.openxmlformats.org/officeDocument/2006/relationships/slide" Target="slides/slide5.xml"/><Relationship Id="rId21" Type="http://schemas.openxmlformats.org/officeDocument/2006/relationships/slide" Target="slides/slide16.xml"/><Relationship Id="rId13" Type="http://schemas.openxmlformats.org/officeDocument/2006/relationships/slide" Target="slides/slide8.xml"/><Relationship Id="rId24" Type="http://customschemas.google.com/relationships/presentationmetadata" Target="metadata"/><Relationship Id="rId12" Type="http://schemas.openxmlformats.org/officeDocument/2006/relationships/slide" Target="slides/slide7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drawings/_rels/vmlDrawing1.vml.rels><?xml version="1.0" encoding="UTF-8" standalone="yes"?><Relationships xmlns="http://schemas.openxmlformats.org/package/2006/relationships"><Relationship Id="rId1" Type="http://schemas.openxmlformats.org/officeDocument/2006/relationships/image" Target="../media/image9.png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77" name="Google Shape;77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45" name="Google Shape;145;p2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52" name="Google Shape;152;p2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59" name="Google Shape;159;p19:notes"/>
          <p:cNvSpPr/>
          <p:nvPr>
            <p:ph idx="2" type="sldImg"/>
          </p:nvPr>
        </p:nvSpPr>
        <p:spPr>
          <a:xfrm>
            <a:off x="685800" y="685800"/>
            <a:ext cx="54864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64" name="Google Shape;164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72" name="Google Shape;172;p1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82" name="Google Shape;182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88" name="Google Shape;188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06" name="Google Shape;206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2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1" name="Google Shape;211;p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82" name="Google Shape;82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88" name="Google Shape;88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99" name="Google Shape;99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05" name="Google Shape;105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14" name="Google Shape;114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22" name="Google Shape;122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2" name="Google Shape;132;p12:notes"/>
          <p:cNvSpPr/>
          <p:nvPr>
            <p:ph idx="2" type="sldImg"/>
          </p:nvPr>
        </p:nvSpPr>
        <p:spPr>
          <a:xfrm>
            <a:off x="685800" y="685800"/>
            <a:ext cx="54864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39" name="Google Shape;139;p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16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" name="Google Shape;14;p1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1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26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26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2" name="Google Shape;72;p2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2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7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17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20" name="Google Shape;20;p1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1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1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8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6" name="Google Shape;26;p18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7" name="Google Shape;27;p1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1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2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2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2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20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20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7" name="Google Shape;37;p2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2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2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21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21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21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21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21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2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2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2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3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23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2" name="Google Shape;52;p23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3" name="Google Shape;53;p2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2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2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24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24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9" name="Google Shape;59;p24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0" name="Google Shape;60;p2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2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2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2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25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6" name="Google Shape;66;p2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2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2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theme" Target="../theme/theme2.xml"/><Relationship Id="rId10" Type="http://schemas.openxmlformats.org/officeDocument/2006/relationships/slideLayout" Target="../slideLayouts/slideLayout10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5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0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vmlDrawing" Target="../drawings/vmlDrawing1.vml"/><Relationship Id="rId4" Type="http://schemas.openxmlformats.org/officeDocument/2006/relationships/package" Target="../embeddings/Microsoft_Office_Word_Document1.docx"/><Relationship Id="rId5" Type="http://schemas.openxmlformats.org/officeDocument/2006/relationships/package" Target="../embeddings/Microsoft_Office_Word_Document1.docx"/><Relationship Id="rId6" Type="http://schemas.openxmlformats.org/officeDocument/2006/relationships/image" Target="../media/image9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5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6.png"/><Relationship Id="rId4" Type="http://schemas.openxmlformats.org/officeDocument/2006/relationships/image" Target="../media/image13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.png"/><Relationship Id="rId4" Type="http://schemas.openxmlformats.org/officeDocument/2006/relationships/hyperlink" Target="mailto:ben@bandgpartners.com" TargetMode="External"/><Relationship Id="rId5" Type="http://schemas.openxmlformats.org/officeDocument/2006/relationships/hyperlink" Target="mailto:gerald@bandpartners.com" TargetMode="External"/><Relationship Id="rId6" Type="http://schemas.openxmlformats.org/officeDocument/2006/relationships/image" Target="../media/image12.png"/><Relationship Id="rId7" Type="http://schemas.openxmlformats.org/officeDocument/2006/relationships/hyperlink" Target="http://www.bandgpartners.com/" TargetMode="Externa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1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IMG_2324.jpg" id="79" name="Google Shape;79;p1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-14999" r="-1" t="0"/>
          <a:stretch/>
        </p:blipFill>
        <p:spPr>
          <a:xfrm>
            <a:off x="1524000" y="0"/>
            <a:ext cx="78867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7"/>
          <p:cNvSpPr/>
          <p:nvPr/>
        </p:nvSpPr>
        <p:spPr>
          <a:xfrm>
            <a:off x="0" y="651752"/>
            <a:ext cx="12192000" cy="736551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" name="Google Shape;148;p27"/>
          <p:cNvSpPr txBox="1"/>
          <p:nvPr>
            <p:ph type="title"/>
          </p:nvPr>
        </p:nvSpPr>
        <p:spPr>
          <a:xfrm>
            <a:off x="556532" y="643467"/>
            <a:ext cx="11210925" cy="74483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-US" sz="3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Ministry of Stories – Theory of Change</a:t>
            </a:r>
            <a:endParaRPr/>
          </a:p>
        </p:txBody>
      </p:sp>
      <p:pic>
        <p:nvPicPr>
          <p:cNvPr descr="A screenshot of a cell phone&#10;&#10;Description automatically generated" id="149" name="Google Shape;149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4016" y="1912407"/>
            <a:ext cx="11803004" cy="38064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8"/>
          <p:cNvSpPr/>
          <p:nvPr/>
        </p:nvSpPr>
        <p:spPr>
          <a:xfrm>
            <a:off x="0" y="651752"/>
            <a:ext cx="12192000" cy="736551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" name="Google Shape;155;p28"/>
          <p:cNvSpPr txBox="1"/>
          <p:nvPr>
            <p:ph type="title"/>
          </p:nvPr>
        </p:nvSpPr>
        <p:spPr>
          <a:xfrm>
            <a:off x="556532" y="643467"/>
            <a:ext cx="11210925" cy="74483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-US" sz="3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Ministry of Stories – Theory of Change</a:t>
            </a:r>
            <a:endParaRPr/>
          </a:p>
        </p:txBody>
      </p:sp>
      <p:pic>
        <p:nvPicPr>
          <p:cNvPr descr="A screenshot of a cell phone&#10;&#10;Description automatically generated" id="156" name="Google Shape;156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9960" y="2479729"/>
            <a:ext cx="11712080" cy="25766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1" name="Google Shape;161;p19"/>
          <p:cNvGraphicFramePr/>
          <p:nvPr/>
        </p:nvGraphicFramePr>
        <p:xfrm>
          <a:off x="93134" y="169142"/>
          <a:ext cx="12005733" cy="5295900"/>
        </p:xfrm>
        <a:graphic>
          <a:graphicData uri="http://schemas.openxmlformats.org/presentationml/2006/ole">
            <mc:AlternateContent>
              <mc:Choice Requires="v">
                <p:oleObj r:id="rId4" imgH="5295900" imgW="12005733" progId="Word.Document.12" spid="_x0000_s1">
                  <p:embed/>
                </p:oleObj>
              </mc:Choice>
              <mc:Fallback>
                <p:oleObj r:id="rId5" imgH="5295900" imgW="12005733" progId="Word.Document.12">
                  <p:embed/>
                  <p:pic>
                    <p:nvPicPr>
                      <p:cNvPr id="161" name="Google Shape;161;p19"/>
                      <p:cNvPicPr preferRelativeResize="0"/>
                      <p:nvPr/>
                    </p:nvPicPr>
                    <p:blipFill rotWithShape="1">
                      <a:blip r:embed="rId6">
                        <a:alphaModFix/>
                      </a:blip>
                      <a:srcRect b="0" l="0" r="0" t="0"/>
                      <a:stretch/>
                    </p:blipFill>
                    <p:spPr>
                      <a:xfrm>
                        <a:off x="93134" y="169142"/>
                        <a:ext cx="12005733" cy="529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8"/>
          <p:cNvSpPr txBox="1"/>
          <p:nvPr>
            <p:ph type="title"/>
          </p:nvPr>
        </p:nvSpPr>
        <p:spPr>
          <a:xfrm>
            <a:off x="960100" y="978102"/>
            <a:ext cx="10588434" cy="106264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b="1" lang="en-US"/>
              <a:t>USING YOUR DATA TO TELL A STORY</a:t>
            </a:r>
            <a:endParaRPr/>
          </a:p>
        </p:txBody>
      </p:sp>
      <p:cxnSp>
        <p:nvCxnSpPr>
          <p:cNvPr id="167" name="Google Shape;167;p8"/>
          <p:cNvCxnSpPr/>
          <p:nvPr/>
        </p:nvCxnSpPr>
        <p:spPr>
          <a:xfrm>
            <a:off x="1047624" y="2265037"/>
            <a:ext cx="10125012" cy="0"/>
          </a:xfrm>
          <a:prstGeom prst="straightConnector1">
            <a:avLst/>
          </a:prstGeom>
          <a:noFill/>
          <a:ln cap="flat" cmpd="sng" w="15875">
            <a:solidFill>
              <a:srgbClr val="595959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descr="Connections" id="168" name="Google Shape;168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33206" y="2811104"/>
            <a:ext cx="2928114" cy="2928114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p8"/>
          <p:cNvSpPr txBox="1"/>
          <p:nvPr>
            <p:ph idx="1" type="body"/>
          </p:nvPr>
        </p:nvSpPr>
        <p:spPr>
          <a:xfrm>
            <a:off x="4955350" y="2040750"/>
            <a:ext cx="7053900" cy="465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1778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/>
              <a:t>A story about what your org hopes to achieve with people in future using evaluation as the basis (Quantitative)</a:t>
            </a:r>
            <a:endParaRPr/>
          </a:p>
          <a:p>
            <a:pPr indent="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600"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/>
              <a:t>A story about how your organisation helps to facilitate change in people/community (Qualitative)</a:t>
            </a:r>
            <a:endParaRPr/>
          </a:p>
          <a:p>
            <a:pPr indent="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600"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/>
              <a:t>A story about a participant and the impact of your work (Case Study)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10"/>
          <p:cNvSpPr/>
          <p:nvPr/>
        </p:nvSpPr>
        <p:spPr>
          <a:xfrm>
            <a:off x="6577125" y="3726"/>
            <a:ext cx="5614875" cy="6858000"/>
          </a:xfrm>
          <a:prstGeom prst="rect">
            <a:avLst/>
          </a:prstGeom>
          <a:gradFill>
            <a:gsLst>
              <a:gs pos="0">
                <a:srgbClr val="424242">
                  <a:alpha val="81176"/>
                </a:srgbClr>
              </a:gs>
              <a:gs pos="25000">
                <a:srgbClr val="424242">
                  <a:alpha val="60000"/>
                </a:srgbClr>
              </a:gs>
              <a:gs pos="94000">
                <a:srgbClr val="AEABAB"/>
              </a:gs>
              <a:gs pos="100000">
                <a:srgbClr val="AEABAB"/>
              </a:gs>
            </a:gsLst>
            <a:lin ang="42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5" name="Google Shape;175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flipH="1"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10"/>
          <p:cNvSpPr txBox="1"/>
          <p:nvPr>
            <p:ph type="title"/>
          </p:nvPr>
        </p:nvSpPr>
        <p:spPr>
          <a:xfrm>
            <a:off x="801353" y="802950"/>
            <a:ext cx="6390300" cy="1454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74376"/>
              <a:buFont typeface="Calibri"/>
              <a:buNone/>
            </a:pPr>
            <a:r>
              <a:rPr b="1" lang="en-US">
                <a:solidFill>
                  <a:srgbClr val="000000"/>
                </a:solidFill>
              </a:rPr>
              <a:t>OFFLINE EXERCISE </a:t>
            </a:r>
            <a:r>
              <a:rPr b="1" lang="en-US" sz="2800">
                <a:solidFill>
                  <a:srgbClr val="000000"/>
                </a:solidFill>
              </a:rPr>
              <a:t>You are talking to someone from a trust or foundation about what your organisation does.  You have 1 minute! </a:t>
            </a:r>
            <a:endParaRPr sz="2800"/>
          </a:p>
        </p:txBody>
      </p:sp>
      <p:sp>
        <p:nvSpPr>
          <p:cNvPr id="177" name="Google Shape;177;p10"/>
          <p:cNvSpPr txBox="1"/>
          <p:nvPr>
            <p:ph idx="1" type="body"/>
          </p:nvPr>
        </p:nvSpPr>
        <p:spPr>
          <a:xfrm>
            <a:off x="797809" y="2421682"/>
            <a:ext cx="4977578" cy="36392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2500" lnSpcReduction="20000"/>
          </a:bodyPr>
          <a:lstStyle/>
          <a:p>
            <a:pPr indent="-218338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ct val="113798"/>
              <a:buChar char="•"/>
            </a:pPr>
            <a:r>
              <a:rPr lang="en-US" sz="1900">
                <a:solidFill>
                  <a:srgbClr val="000000"/>
                </a:solidFill>
              </a:rPr>
              <a:t>Why do you believe in this programme or organisation? Why are you passionate about it? Where are you in its story?</a:t>
            </a:r>
            <a:endParaRPr/>
          </a:p>
          <a:p>
            <a:pPr indent="-218338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ct val="113798"/>
              <a:buChar char="•"/>
            </a:pPr>
            <a:r>
              <a:rPr lang="en-US" sz="1900">
                <a:solidFill>
                  <a:srgbClr val="000000"/>
                </a:solidFill>
              </a:rPr>
              <a:t>What’s the problem you want to show you’re solving/ addressing through the work and its evaluation?</a:t>
            </a:r>
            <a:endParaRPr sz="1900"/>
          </a:p>
          <a:p>
            <a:pPr indent="-218338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ct val="113798"/>
              <a:buChar char="•"/>
            </a:pPr>
            <a:r>
              <a:rPr lang="en-US" sz="1900">
                <a:solidFill>
                  <a:srgbClr val="000000"/>
                </a:solidFill>
              </a:rPr>
              <a:t>What’s the change you want to highlight? Use a brief case study or story to illustrate this.</a:t>
            </a:r>
            <a:endParaRPr/>
          </a:p>
          <a:p>
            <a:pPr indent="-218338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ct val="113798"/>
              <a:buChar char="•"/>
            </a:pPr>
            <a:r>
              <a:rPr lang="en-US" sz="1900">
                <a:solidFill>
                  <a:srgbClr val="000000"/>
                </a:solidFill>
              </a:rPr>
              <a:t>What are the key elements of your programme that will effect that change?</a:t>
            </a:r>
            <a:endParaRPr sz="1900"/>
          </a:p>
          <a:p>
            <a:pPr indent="-218338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ct val="113798"/>
              <a:buChar char="•"/>
            </a:pPr>
            <a:r>
              <a:rPr lang="en-US" sz="1900">
                <a:solidFill>
                  <a:srgbClr val="000000"/>
                </a:solidFill>
              </a:rPr>
              <a:t>What are the key facts/ statistics to support it?  How can you show scale/ depth of impact?</a:t>
            </a:r>
            <a:endParaRPr sz="1900"/>
          </a:p>
          <a:p>
            <a:pPr indent="-218338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ct val="113798"/>
              <a:buChar char="•"/>
            </a:pPr>
            <a:r>
              <a:rPr lang="en-US" sz="1900">
                <a:solidFill>
                  <a:srgbClr val="000000"/>
                </a:solidFill>
              </a:rPr>
              <a:t>What’s your call to action?  How could they be part of the change?</a:t>
            </a:r>
            <a:endParaRPr sz="1900"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8107"/>
              <a:buNone/>
            </a:pPr>
            <a:r>
              <a:t/>
            </a:r>
            <a:endParaRPr sz="2000">
              <a:solidFill>
                <a:srgbClr val="000000"/>
              </a:solidFill>
            </a:endParaRPr>
          </a:p>
        </p:txBody>
      </p:sp>
      <p:sp>
        <p:nvSpPr>
          <p:cNvPr id="178" name="Google Shape;178;p10"/>
          <p:cNvSpPr/>
          <p:nvPr/>
        </p:nvSpPr>
        <p:spPr>
          <a:xfrm flipH="1">
            <a:off x="7191562" y="738619"/>
            <a:ext cx="5000438" cy="5400962"/>
          </a:xfrm>
          <a:custGeom>
            <a:rect b="b" l="l" r="r" t="t"/>
            <a:pathLst>
              <a:path extrusionOk="0" h="5400962" w="5000438">
                <a:moveTo>
                  <a:pt x="2299956" y="0"/>
                </a:moveTo>
                <a:cubicBezTo>
                  <a:pt x="3791390" y="0"/>
                  <a:pt x="5000438" y="1209047"/>
                  <a:pt x="5000438" y="2700481"/>
                </a:cubicBezTo>
                <a:cubicBezTo>
                  <a:pt x="5000438" y="4191915"/>
                  <a:pt x="3791390" y="5400962"/>
                  <a:pt x="2299956" y="5400962"/>
                </a:cubicBezTo>
                <a:cubicBezTo>
                  <a:pt x="1367810" y="5400962"/>
                  <a:pt x="545971" y="4928678"/>
                  <a:pt x="60675" y="4210346"/>
                </a:cubicBezTo>
                <a:lnTo>
                  <a:pt x="0" y="4110472"/>
                </a:lnTo>
                <a:lnTo>
                  <a:pt x="0" y="1290491"/>
                </a:lnTo>
                <a:lnTo>
                  <a:pt x="60675" y="1190617"/>
                </a:lnTo>
                <a:cubicBezTo>
                  <a:pt x="545971" y="472284"/>
                  <a:pt x="1367810" y="0"/>
                  <a:pt x="2299956" y="0"/>
                </a:cubicBezTo>
                <a:close/>
              </a:path>
            </a:pathLst>
          </a:custGeom>
          <a:solidFill>
            <a:srgbClr val="FFFFFF"/>
          </a:solidFill>
          <a:ln cap="flat" cmpd="sng" w="12700">
            <a:solidFill>
              <a:srgbClr val="B3B3B3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A room that has a sign on a wall&#10;&#10;Description automatically generated" id="179" name="Google Shape;179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900558" y="2071491"/>
            <a:ext cx="3910441" cy="29328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b="1" lang="en-US"/>
              <a:t>In summary …</a:t>
            </a:r>
            <a:endParaRPr/>
          </a:p>
        </p:txBody>
      </p:sp>
      <p:sp>
        <p:nvSpPr>
          <p:cNvPr id="185" name="Google Shape;185;p1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/>
              <a:t>Make stories central to how you talk about your impact and mission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/>
              <a:t>Use quantitative data and qualitative data if you have it. Using them together can help make the story stronger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/>
              <a:t>Always show yourself in the story</a:t>
            </a:r>
            <a:endParaRPr/>
          </a:p>
          <a:p>
            <a:pPr indent="-1651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Know when to use the right language - technical or colloquial? 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/>
              <a:t>Always have the key facts that support your story: be specific, concrete and individual (and curious!)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/>
              <a:t>Make everyone in the organisation a story gatherer and teller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/>
              <a:t>Always make the call to action 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1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t/>
            </a:r>
            <a:endParaRPr b="1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rPr b="1" lang="en-US"/>
              <a:t>Thank you!   </a:t>
            </a:r>
            <a:r>
              <a:rPr b="1" lang="en-US"/>
              <a:t>Please complete your feedback form in return for the resources and presentation. </a:t>
            </a:r>
            <a:endParaRPr b="1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t/>
            </a:r>
            <a:endParaRPr/>
          </a:p>
        </p:txBody>
      </p:sp>
      <p:grpSp>
        <p:nvGrpSpPr>
          <p:cNvPr id="191" name="Google Shape;191;p13"/>
          <p:cNvGrpSpPr/>
          <p:nvPr/>
        </p:nvGrpSpPr>
        <p:grpSpPr>
          <a:xfrm>
            <a:off x="913968" y="2403793"/>
            <a:ext cx="10364063" cy="3195001"/>
            <a:chOff x="75768" y="578168"/>
            <a:chExt cx="10364063" cy="3195001"/>
          </a:xfrm>
        </p:grpSpPr>
        <p:sp>
          <p:nvSpPr>
            <p:cNvPr id="192" name="Google Shape;192;p13"/>
            <p:cNvSpPr/>
            <p:nvPr/>
          </p:nvSpPr>
          <p:spPr>
            <a:xfrm>
              <a:off x="679050" y="578168"/>
              <a:ext cx="1887187" cy="1887187"/>
            </a:xfrm>
            <a:prstGeom prst="ellipse">
              <a:avLst/>
            </a:prstGeom>
            <a:solidFill>
              <a:srgbClr val="EB2B2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3" name="Google Shape;193;p13"/>
            <p:cNvSpPr/>
            <p:nvPr/>
          </p:nvSpPr>
          <p:spPr>
            <a:xfrm>
              <a:off x="1081237" y="980356"/>
              <a:ext cx="1082812" cy="1082812"/>
            </a:xfrm>
            <a:prstGeom prst="rect">
              <a:avLst/>
            </a:prstGeom>
            <a:blipFill rotWithShape="1">
              <a:blip r:embed="rId3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" name="Google Shape;194;p13"/>
            <p:cNvSpPr/>
            <p:nvPr/>
          </p:nvSpPr>
          <p:spPr>
            <a:xfrm>
              <a:off x="75768" y="3053169"/>
              <a:ext cx="3093750" cy="72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5" name="Google Shape;195;p13"/>
            <p:cNvSpPr txBox="1"/>
            <p:nvPr/>
          </p:nvSpPr>
          <p:spPr>
            <a:xfrm>
              <a:off x="75768" y="3053169"/>
              <a:ext cx="3093750" cy="72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700"/>
                <a:buFont typeface="Calibri"/>
                <a:buNone/>
              </a:pPr>
              <a:r>
                <a:rPr b="1" i="0" lang="en-US" sz="1700" u="sng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  <a:hlinkClick r:id="rId4">
                    <a:extLst>
                      <a:ext uri="{A12FA001-AC4F-418D-AE19-62706E023703}">
                        <ahyp:hlinkClr val="tx"/>
                      </a:ext>
                    </a:extLst>
                  </a:hlinkClick>
                </a:rPr>
                <a:t>BEN@BANDGPARTNERS.COM</a:t>
              </a:r>
              <a:endParaRPr b="0" i="0" sz="1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6" name="Google Shape;196;p13"/>
            <p:cNvSpPr/>
            <p:nvPr/>
          </p:nvSpPr>
          <p:spPr>
            <a:xfrm>
              <a:off x="4314206" y="578168"/>
              <a:ext cx="1887187" cy="1887187"/>
            </a:xfrm>
            <a:prstGeom prst="ellipse">
              <a:avLst/>
            </a:prstGeom>
            <a:solidFill>
              <a:srgbClr val="EB2B2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7" name="Google Shape;197;p13"/>
            <p:cNvSpPr/>
            <p:nvPr/>
          </p:nvSpPr>
          <p:spPr>
            <a:xfrm>
              <a:off x="4716393" y="980356"/>
              <a:ext cx="1082812" cy="1082812"/>
            </a:xfrm>
            <a:prstGeom prst="rect">
              <a:avLst/>
            </a:prstGeom>
            <a:blipFill rotWithShape="1">
              <a:blip r:embed="rId3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8" name="Google Shape;198;p13"/>
            <p:cNvSpPr/>
            <p:nvPr/>
          </p:nvSpPr>
          <p:spPr>
            <a:xfrm>
              <a:off x="3710925" y="3053169"/>
              <a:ext cx="3093750" cy="72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9" name="Google Shape;199;p13"/>
            <p:cNvSpPr txBox="1"/>
            <p:nvPr/>
          </p:nvSpPr>
          <p:spPr>
            <a:xfrm>
              <a:off x="3710925" y="3053169"/>
              <a:ext cx="3093750" cy="72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700"/>
                <a:buFont typeface="Calibri"/>
                <a:buNone/>
              </a:pPr>
              <a:r>
                <a:rPr b="1" i="0" lang="en-US" sz="1700" u="sng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  <a:hlinkClick r:id="rId5">
                    <a:extLst>
                      <a:ext uri="{A12FA001-AC4F-418D-AE19-62706E023703}">
                        <ahyp:hlinkClr val="tx"/>
                      </a:ext>
                    </a:extLst>
                  </a:hlinkClick>
                </a:rPr>
                <a:t>GERALD@BANDGPARTNERS.COM</a:t>
              </a:r>
              <a:endParaRPr b="0" i="0" sz="1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0" name="Google Shape;200;p13"/>
            <p:cNvSpPr/>
            <p:nvPr/>
          </p:nvSpPr>
          <p:spPr>
            <a:xfrm>
              <a:off x="7949362" y="578168"/>
              <a:ext cx="1887187" cy="1887187"/>
            </a:xfrm>
            <a:prstGeom prst="ellipse">
              <a:avLst/>
            </a:prstGeom>
            <a:solidFill>
              <a:srgbClr val="EB2B2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1" name="Google Shape;201;p13"/>
            <p:cNvSpPr/>
            <p:nvPr/>
          </p:nvSpPr>
          <p:spPr>
            <a:xfrm>
              <a:off x="8351550" y="980356"/>
              <a:ext cx="1082812" cy="1082812"/>
            </a:xfrm>
            <a:prstGeom prst="rect">
              <a:avLst/>
            </a:prstGeom>
            <a:blipFill rotWithShape="1">
              <a:blip r:embed="rId6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2" name="Google Shape;202;p13"/>
            <p:cNvSpPr/>
            <p:nvPr/>
          </p:nvSpPr>
          <p:spPr>
            <a:xfrm>
              <a:off x="7346081" y="3053169"/>
              <a:ext cx="3093750" cy="72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3" name="Google Shape;203;p13"/>
            <p:cNvSpPr txBox="1"/>
            <p:nvPr/>
          </p:nvSpPr>
          <p:spPr>
            <a:xfrm>
              <a:off x="7346081" y="3053169"/>
              <a:ext cx="3093750" cy="72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700"/>
                <a:buFont typeface="Calibri"/>
                <a:buNone/>
              </a:pPr>
              <a:r>
                <a:rPr b="1" i="0" lang="en-US" sz="1700" u="sng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  <a:hlinkClick r:id="rId7">
                    <a:extLst>
                      <a:ext uri="{A12FA001-AC4F-418D-AE19-62706E023703}">
                        <ahyp:hlinkClr val="tx"/>
                      </a:ext>
                    </a:extLst>
                  </a:hlinkClick>
                </a:rPr>
                <a:t>WWW.BANDGPARTNERS.COM</a:t>
              </a:r>
              <a:endParaRPr b="0" i="0" sz="1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IMG_2324.jpg" id="208" name="Google Shape;208;p14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-7500" r="-7500" t="0"/>
          <a:stretch/>
        </p:blipFill>
        <p:spPr>
          <a:xfrm>
            <a:off x="2152650" y="0"/>
            <a:ext cx="78867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29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-US"/>
              <a:t>For Session 2</a:t>
            </a:r>
            <a:r>
              <a:rPr lang="en-US"/>
              <a:t> ….</a:t>
            </a:r>
            <a:endParaRPr/>
          </a:p>
        </p:txBody>
      </p:sp>
      <p:sp>
        <p:nvSpPr>
          <p:cNvPr id="214" name="Google Shape;214;p29"/>
          <p:cNvSpPr txBox="1"/>
          <p:nvPr>
            <p:ph idx="1" type="body"/>
          </p:nvPr>
        </p:nvSpPr>
        <p:spPr>
          <a:xfrm>
            <a:off x="838200" y="1825625"/>
            <a:ext cx="10515600" cy="245761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b="1" lang="en-US"/>
              <a:t>Send us ASAP and by no later than the end of the week</a:t>
            </a:r>
            <a:endParaRPr b="1"/>
          </a:p>
          <a:p>
            <a:pPr indent="-3429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-US"/>
              <a:t>examples of your </a:t>
            </a:r>
            <a:r>
              <a:rPr b="1" lang="en-US"/>
              <a:t>quantitative data gathering: </a:t>
            </a:r>
            <a:r>
              <a:rPr lang="en-US"/>
              <a:t>- surveys, questionnaires, evaluation frameworks etc</a:t>
            </a:r>
            <a:endParaRPr/>
          </a:p>
          <a:p>
            <a:pPr indent="-3429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/>
              <a:t>examples of your </a:t>
            </a:r>
            <a:r>
              <a:rPr b="1" lang="en-US"/>
              <a:t>qualitative data material</a:t>
            </a:r>
            <a:r>
              <a:rPr lang="en-US"/>
              <a:t>: - case studies, theory of change models etc</a:t>
            </a:r>
            <a:endParaRPr/>
          </a:p>
        </p:txBody>
      </p:sp>
      <p:sp>
        <p:nvSpPr>
          <p:cNvPr id="215" name="Google Shape;215;p29"/>
          <p:cNvSpPr txBox="1"/>
          <p:nvPr/>
        </p:nvSpPr>
        <p:spPr>
          <a:xfrm>
            <a:off x="3841063" y="4966833"/>
            <a:ext cx="4291860" cy="10156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b="1" i="0" lang="en-US" sz="6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THANK YOU!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</a:pPr>
            <a:r>
              <a:rPr b="1" lang="en-US" sz="5400"/>
              <a:t>Ben Payne and Gerald Richards</a:t>
            </a:r>
            <a:br>
              <a:rPr b="1" lang="en-US" sz="5400"/>
            </a:br>
            <a:r>
              <a:rPr b="1" lang="en-US" sz="5400"/>
              <a:t>B &amp; G Partners LLP</a:t>
            </a:r>
            <a:endParaRPr/>
          </a:p>
        </p:txBody>
      </p:sp>
      <p:sp>
        <p:nvSpPr>
          <p:cNvPr id="85" name="Google Shape;85;p2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ts val="3200"/>
              <a:buNone/>
            </a:pPr>
            <a:r>
              <a:rPr b="1" lang="en-US" sz="3200">
                <a:solidFill>
                  <a:srgbClr val="FF0000"/>
                </a:solidFill>
              </a:rPr>
              <a:t>“Your story starts here …”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3"/>
          <p:cNvSpPr/>
          <p:nvPr/>
        </p:nvSpPr>
        <p:spPr>
          <a:xfrm>
            <a:off x="3048" y="0"/>
            <a:ext cx="12188952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" name="Google Shape;91;p3"/>
          <p:cNvSpPr/>
          <p:nvPr/>
        </p:nvSpPr>
        <p:spPr>
          <a:xfrm>
            <a:off x="1" y="0"/>
            <a:ext cx="4167271" cy="6858000"/>
          </a:xfrm>
          <a:custGeom>
            <a:rect b="b" l="l" r="r" t="t"/>
            <a:pathLst>
              <a:path extrusionOk="0" h="6858000" w="4167271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" name="Google Shape;92;p3"/>
          <p:cNvSpPr txBox="1"/>
          <p:nvPr>
            <p:ph type="title"/>
          </p:nvPr>
        </p:nvSpPr>
        <p:spPr>
          <a:xfrm>
            <a:off x="686834" y="1153572"/>
            <a:ext cx="3200400" cy="44611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400"/>
              <a:buFont typeface="Calibri"/>
              <a:buNone/>
            </a:pPr>
            <a:r>
              <a:rPr b="1" lang="en-US">
                <a:solidFill>
                  <a:srgbClr val="FFFFFF"/>
                </a:solidFill>
              </a:rPr>
              <a:t>Our mission </a:t>
            </a:r>
            <a:endParaRPr/>
          </a:p>
        </p:txBody>
      </p:sp>
      <p:sp>
        <p:nvSpPr>
          <p:cNvPr id="93" name="Google Shape;93;p3"/>
          <p:cNvSpPr/>
          <p:nvPr/>
        </p:nvSpPr>
        <p:spPr>
          <a:xfrm flipH="1" rot="10800000">
            <a:off x="7550402" y="2455479"/>
            <a:ext cx="4083433" cy="4083433"/>
          </a:xfrm>
          <a:prstGeom prst="arc">
            <a:avLst>
              <a:gd fmla="val 16200000" name="adj1"/>
              <a:gd fmla="val 0" name="adj2"/>
            </a:avLst>
          </a:prstGeom>
          <a:noFill/>
          <a:ln cap="rnd" cmpd="sng" w="127000">
            <a:solidFill>
              <a:schemeClr val="accent4"/>
            </a:solidFill>
            <a:prstDash val="dash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Google Shape;94;p3"/>
          <p:cNvSpPr txBox="1"/>
          <p:nvPr>
            <p:ph idx="1" type="body"/>
          </p:nvPr>
        </p:nvSpPr>
        <p:spPr>
          <a:xfrm>
            <a:off x="4447308" y="591344"/>
            <a:ext cx="6906491" cy="55856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Char char="•"/>
            </a:pPr>
            <a:r>
              <a:rPr lang="en-US" sz="3200"/>
              <a:t>To help people and organisations flourish by being more creative,  clearer about their purpose and tell a better story about what they do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 sz="3200"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 sz="3200"/>
              <a:t>We do this through coaching, workshops, and bespoke training programmes.</a:t>
            </a:r>
            <a:endParaRPr/>
          </a:p>
        </p:txBody>
      </p:sp>
      <p:sp>
        <p:nvSpPr>
          <p:cNvPr id="95" name="Google Shape;95;p3"/>
          <p:cNvSpPr txBox="1"/>
          <p:nvPr/>
        </p:nvSpPr>
        <p:spPr>
          <a:xfrm>
            <a:off x="1524000" y="1508760"/>
            <a:ext cx="184731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6" name="Google Shape;96;p3"/>
          <p:cNvSpPr txBox="1"/>
          <p:nvPr/>
        </p:nvSpPr>
        <p:spPr>
          <a:xfrm>
            <a:off x="1214438" y="814388"/>
            <a:ext cx="184731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b="1" lang="en-US"/>
              <a:t>Who we are</a:t>
            </a:r>
            <a:endParaRPr b="1"/>
          </a:p>
        </p:txBody>
      </p:sp>
      <p:sp>
        <p:nvSpPr>
          <p:cNvPr id="102" name="Google Shape;102;p4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b="1" lang="en-US" sz="3200"/>
              <a:t>Ben Payne </a:t>
            </a:r>
            <a:r>
              <a:rPr lang="en-US" sz="3200"/>
              <a:t>is a writer and producer with a background in the performing arts.  He co-founded the Ministry of Stories, a writing charity for young people in east London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b="1" lang="en-US" sz="3200"/>
              <a:t>Gerald Richards </a:t>
            </a:r>
            <a:r>
              <a:rPr lang="en-US" sz="3200"/>
              <a:t>is a nonprofit leader and writer with more than 25 years of experience working in the third sector. He is currently the CEO of the Super Power Agency, a youth writing organization based in Edinburgh</a:t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5"/>
          <p:cNvSpPr/>
          <p:nvPr/>
        </p:nvSpPr>
        <p:spPr>
          <a:xfrm>
            <a:off x="3048" y="4293"/>
            <a:ext cx="12188952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5"/>
          <p:cNvSpPr/>
          <p:nvPr/>
        </p:nvSpPr>
        <p:spPr>
          <a:xfrm>
            <a:off x="0" y="-4"/>
            <a:ext cx="4167268" cy="685800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5"/>
          <p:cNvSpPr txBox="1"/>
          <p:nvPr>
            <p:ph type="title"/>
          </p:nvPr>
        </p:nvSpPr>
        <p:spPr>
          <a:xfrm>
            <a:off x="686834" y="591344"/>
            <a:ext cx="3200400" cy="55856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400"/>
              <a:buFont typeface="Arial"/>
              <a:buNone/>
            </a:pPr>
            <a:r>
              <a:rPr lang="en-US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AGENDA</a:t>
            </a:r>
            <a:endParaRPr/>
          </a:p>
        </p:txBody>
      </p:sp>
      <p:sp>
        <p:nvSpPr>
          <p:cNvPr id="110" name="Google Shape;110;p5"/>
          <p:cNvSpPr/>
          <p:nvPr/>
        </p:nvSpPr>
        <p:spPr>
          <a:xfrm flipH="1" rot="10800000">
            <a:off x="7550402" y="2455479"/>
            <a:ext cx="4083433" cy="4083433"/>
          </a:xfrm>
          <a:prstGeom prst="arc">
            <a:avLst>
              <a:gd fmla="val 16200000" name="adj1"/>
              <a:gd fmla="val 0" name="adj2"/>
            </a:avLst>
          </a:prstGeom>
          <a:noFill/>
          <a:ln cap="rnd" cmpd="sng" w="127000">
            <a:solidFill>
              <a:schemeClr val="accent4"/>
            </a:solidFill>
            <a:prstDash val="dash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Google Shape;111;p5"/>
          <p:cNvSpPr txBox="1"/>
          <p:nvPr>
            <p:ph idx="1" type="body"/>
          </p:nvPr>
        </p:nvSpPr>
        <p:spPr>
          <a:xfrm>
            <a:off x="4447308" y="591344"/>
            <a:ext cx="6906491" cy="55856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-514350" lvl="0" marL="97155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AutoNum type="arabicParenR"/>
            </a:pPr>
            <a:r>
              <a:rPr lang="en-US" sz="3200"/>
              <a:t>Welcome</a:t>
            </a:r>
            <a:endParaRPr sz="3200"/>
          </a:p>
          <a:p>
            <a:pPr indent="-514350" lvl="0" marL="97155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AutoNum type="arabicParenR"/>
            </a:pPr>
            <a:r>
              <a:rPr lang="en-US" sz="3200"/>
              <a:t>Your object</a:t>
            </a:r>
            <a:endParaRPr/>
          </a:p>
          <a:p>
            <a:pPr indent="-514350" lvl="0" marL="97155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AutoNum type="arabicParenR"/>
            </a:pPr>
            <a:r>
              <a:rPr lang="en-US" sz="3200"/>
              <a:t>Your evaluation work</a:t>
            </a:r>
            <a:endParaRPr/>
          </a:p>
          <a:p>
            <a:pPr indent="-514350" lvl="0" marL="97155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AutoNum type="arabicParenR"/>
            </a:pPr>
            <a:r>
              <a:rPr lang="en-US" sz="3200"/>
              <a:t>Why are stories important</a:t>
            </a:r>
            <a:endParaRPr/>
          </a:p>
          <a:p>
            <a:pPr indent="-514350" lvl="0" marL="97155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AutoNum type="arabicParenR"/>
            </a:pPr>
            <a:r>
              <a:rPr lang="en-US" sz="3200"/>
              <a:t>The evaluation stories you can tell</a:t>
            </a:r>
            <a:endParaRPr/>
          </a:p>
          <a:p>
            <a:pPr indent="-514350" lvl="0" marL="97155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AutoNum type="arabicParenR"/>
            </a:pPr>
            <a:r>
              <a:rPr lang="en-US" sz="3200"/>
              <a:t>Offline exercise (30 mins)</a:t>
            </a:r>
            <a:endParaRPr/>
          </a:p>
          <a:p>
            <a:pPr indent="-514350" lvl="0" marL="97155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AutoNum type="arabicParenR"/>
            </a:pPr>
            <a:r>
              <a:rPr lang="en-US" sz="3200"/>
              <a:t>Discussion</a:t>
            </a:r>
            <a:endParaRPr/>
          </a:p>
          <a:p>
            <a:pPr indent="-514350" lvl="0" marL="97155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AutoNum type="arabicParenR"/>
            </a:pPr>
            <a:r>
              <a:rPr lang="en-US" sz="3200"/>
              <a:t>Summary and wrap up</a:t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6"/>
          <p:cNvSpPr txBox="1"/>
          <p:nvPr>
            <p:ph type="title"/>
          </p:nvPr>
        </p:nvSpPr>
        <p:spPr>
          <a:xfrm>
            <a:off x="4965430" y="629268"/>
            <a:ext cx="6586491" cy="12861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100"/>
              <a:buFont typeface="Calibri"/>
              <a:buNone/>
            </a:pPr>
            <a:r>
              <a:rPr b="1" lang="en-US" sz="4100"/>
              <a:t>WHY ARE STORIES IMPORTANT?</a:t>
            </a:r>
            <a:endParaRPr/>
          </a:p>
        </p:txBody>
      </p:sp>
      <p:sp>
        <p:nvSpPr>
          <p:cNvPr id="117" name="Google Shape;117;p6"/>
          <p:cNvSpPr txBox="1"/>
          <p:nvPr>
            <p:ph idx="1" type="body"/>
          </p:nvPr>
        </p:nvSpPr>
        <p:spPr>
          <a:xfrm>
            <a:off x="4965431" y="2438400"/>
            <a:ext cx="6586489" cy="37854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 sz="3200"/>
              <a:t>Stories are "packaged wisdom"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 sz="3200"/>
              <a:t>They create connection and empathy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 sz="3200"/>
              <a:t>They communicate change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 sz="3200"/>
              <a:t>They inspire action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 sz="3200"/>
              <a:t>Good stories build good ideas (and vice versa)</a:t>
            </a:r>
            <a:endParaRPr/>
          </a:p>
        </p:txBody>
      </p:sp>
      <p:pic>
        <p:nvPicPr>
          <p:cNvPr descr="A picture containing indoor, person, desk, computer&#10;&#10;Description automatically generated" id="118" name="Google Shape;118;p6"/>
          <p:cNvPicPr preferRelativeResize="0"/>
          <p:nvPr>
            <p:ph idx="2" type="body"/>
          </p:nvPr>
        </p:nvPicPr>
        <p:blipFill rotWithShape="1">
          <a:blip r:embed="rId3">
            <a:alphaModFix/>
          </a:blip>
          <a:srcRect b="0" l="0" r="0" t="9875"/>
          <a:stretch/>
        </p:blipFill>
        <p:spPr>
          <a:xfrm rot="5400000">
            <a:off x="-1111204" y="1111204"/>
            <a:ext cx="6858000" cy="463559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9" name="Google Shape;119;p6"/>
          <p:cNvCxnSpPr/>
          <p:nvPr/>
        </p:nvCxnSpPr>
        <p:spPr>
          <a:xfrm>
            <a:off x="5080934" y="2115117"/>
            <a:ext cx="6309360" cy="0"/>
          </a:xfrm>
          <a:prstGeom prst="straightConnector1">
            <a:avLst/>
          </a:prstGeom>
          <a:noFill/>
          <a:ln cap="flat" cmpd="sng" w="19050">
            <a:solidFill>
              <a:srgbClr val="FFFB61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1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1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1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1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17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7"/>
          <p:cNvSpPr txBox="1"/>
          <p:nvPr>
            <p:ph type="title"/>
          </p:nvPr>
        </p:nvSpPr>
        <p:spPr>
          <a:xfrm>
            <a:off x="411480" y="987552"/>
            <a:ext cx="4485861" cy="108813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b="1" lang="en-US">
                <a:latin typeface="Calibri"/>
                <a:ea typeface="Calibri"/>
                <a:cs typeface="Calibri"/>
                <a:sym typeface="Calibri"/>
              </a:rPr>
              <a:t>TYPES OF DATA</a:t>
            </a:r>
            <a:endParaRPr/>
          </a:p>
        </p:txBody>
      </p:sp>
      <p:sp>
        <p:nvSpPr>
          <p:cNvPr id="126" name="Google Shape;126;p7"/>
          <p:cNvSpPr/>
          <p:nvPr/>
        </p:nvSpPr>
        <p:spPr>
          <a:xfrm rot="5400000">
            <a:off x="649223" y="387939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" name="Google Shape;127;p7"/>
          <p:cNvSpPr/>
          <p:nvPr/>
        </p:nvSpPr>
        <p:spPr>
          <a:xfrm>
            <a:off x="411480" y="2286000"/>
            <a:ext cx="4389120" cy="18288"/>
          </a:xfrm>
          <a:prstGeom prst="rect">
            <a:avLst/>
          </a:prstGeom>
          <a:solidFill>
            <a:srgbClr val="D5D5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8" name="Google Shape;128;p7"/>
          <p:cNvSpPr txBox="1"/>
          <p:nvPr>
            <p:ph idx="1" type="body"/>
          </p:nvPr>
        </p:nvSpPr>
        <p:spPr>
          <a:xfrm>
            <a:off x="411479" y="2688336"/>
            <a:ext cx="4498848" cy="35844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/>
              <a:t>Quantitative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/>
              <a:t>Qualitative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/>
              <a:t>Case Studies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/>
              <a:t>Video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/>
              <a:t>Theory of Change</a:t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</p:txBody>
      </p:sp>
      <p:pic>
        <p:nvPicPr>
          <p:cNvPr descr="A group of people sitting at a desk in a room&#10;&#10;Description automatically generated" id="129" name="Google Shape;129;p7"/>
          <p:cNvPicPr preferRelativeResize="0"/>
          <p:nvPr>
            <p:ph idx="2" type="body"/>
          </p:nvPr>
        </p:nvPicPr>
        <p:blipFill rotWithShape="1">
          <a:blip r:embed="rId3">
            <a:alphaModFix/>
          </a:blip>
          <a:srcRect b="0" l="17729" r="6987" t="0"/>
          <a:stretch/>
        </p:blipFill>
        <p:spPr>
          <a:xfrm>
            <a:off x="5308052" y="10"/>
            <a:ext cx="6883948" cy="6857990"/>
          </a:xfrm>
          <a:prstGeom prst="rect">
            <a:avLst/>
          </a:prstGeom>
          <a:noFill/>
          <a:ln>
            <a:noFill/>
          </a:ln>
          <a:effectLst>
            <a:outerShdw blurRad="50800" rotWithShape="0" algn="r" dir="10800000" dist="38100">
              <a:srgbClr val="D8D8D8">
                <a:alpha val="29019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Nmeso_02-1.jpg" id="134" name="Google Shape;134;p12"/>
          <p:cNvPicPr preferRelativeResize="0"/>
          <p:nvPr>
            <p:ph idx="4294967295" type="body"/>
          </p:nvPr>
        </p:nvPicPr>
        <p:blipFill rotWithShape="1">
          <a:blip r:embed="rId3">
            <a:alphaModFix/>
          </a:blip>
          <a:srcRect b="2356" l="1263" r="-1259" t="1796"/>
          <a:stretch/>
        </p:blipFill>
        <p:spPr>
          <a:xfrm>
            <a:off x="477213" y="484910"/>
            <a:ext cx="10972800" cy="6373091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12"/>
          <p:cNvSpPr txBox="1"/>
          <p:nvPr/>
        </p:nvSpPr>
        <p:spPr>
          <a:xfrm>
            <a:off x="846665" y="484910"/>
            <a:ext cx="2817091" cy="1180147"/>
          </a:xfrm>
          <a:prstGeom prst="rect">
            <a:avLst/>
          </a:prstGeom>
          <a:noFill/>
          <a:ln>
            <a:noFill/>
          </a:ln>
        </p:spPr>
        <p:txBody>
          <a:bodyPr anchorCtr="0" anchor="t" bIns="58575" lIns="117200" spcFirstLastPara="1" rIns="117200" wrap="square" tIns="585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MoS &amp; Institute of Education Evaluation 2012-15</a:t>
            </a:r>
            <a:endParaRPr b="1" i="0" sz="23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6" name="Google Shape;136;p12"/>
          <p:cNvSpPr txBox="1"/>
          <p:nvPr/>
        </p:nvSpPr>
        <p:spPr>
          <a:xfrm>
            <a:off x="1447607" y="3896034"/>
            <a:ext cx="3946780" cy="1226314"/>
          </a:xfrm>
          <a:prstGeom prst="rect">
            <a:avLst/>
          </a:prstGeom>
          <a:noFill/>
          <a:ln>
            <a:noFill/>
          </a:ln>
        </p:spPr>
        <p:txBody>
          <a:bodyPr anchorCtr="0" anchor="t" bIns="58575" lIns="117200" spcFirstLastPara="1" rIns="117200" wrap="square" tIns="58575">
            <a:spAutoFit/>
          </a:bodyPr>
          <a:lstStyle/>
          <a:p>
            <a:pPr indent="-366332" lvl="0" marL="36633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</a:pPr>
            <a:r>
              <a:rPr b="1" i="0" lang="en-US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impact on creativity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66332" lvl="0" marL="36633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</a:pPr>
            <a:r>
              <a:rPr b="1" i="0" lang="en-US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impact on confidence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66332" lvl="0" marL="36633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</a:pPr>
            <a:r>
              <a:rPr b="1" i="0" lang="en-US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impact on communication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66332" lvl="0" marL="36633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</a:pPr>
            <a:r>
              <a:rPr b="1" i="0" lang="en-US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impact on attainment</a:t>
            </a:r>
            <a:endParaRPr b="1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9"/>
          <p:cNvSpPr txBox="1"/>
          <p:nvPr>
            <p:ph idx="1" type="body"/>
          </p:nvPr>
        </p:nvSpPr>
        <p:spPr>
          <a:xfrm>
            <a:off x="6253655" y="186415"/>
            <a:ext cx="4057650" cy="632474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b="1" lang="en-US" sz="1800">
                <a:latin typeface="Calibri"/>
                <a:ea typeface="Calibri"/>
                <a:cs typeface="Calibri"/>
                <a:sym typeface="Calibri"/>
              </a:rPr>
              <a:t>Our Minister of Smartness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t/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800">
                <a:latin typeface="Calibri"/>
                <a:ea typeface="Calibri"/>
                <a:cs typeface="Calibri"/>
                <a:sym typeface="Calibri"/>
              </a:rPr>
              <a:t>9-year old Umutçan came to us feeling bad about his abilities, unable to focus on homework, and falling behind at school.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800">
                <a:latin typeface="Calibri"/>
                <a:ea typeface="Calibri"/>
                <a:cs typeface="Calibri"/>
                <a:sym typeface="Calibri"/>
              </a:rPr>
              <a:t>With consistent support from mentors and realising that he loved to write about superheroes, Umutçan became a confident, achieving writer. His mother reported that he was finishing his homework by himself and enjoying reading.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800">
                <a:latin typeface="Calibri"/>
                <a:ea typeface="Calibri"/>
                <a:cs typeface="Calibri"/>
                <a:sym typeface="Calibri"/>
              </a:rPr>
              <a:t>When his after-school writing club helped create the Children’s Republic of Shoreditch, a new country founded by 150 local children working with Ministry of Stories, he chose to become Minister for Smartness, with a portfolio of helping children with their homework. 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i="1" lang="en-US" sz="1800">
                <a:latin typeface="Calibri"/>
                <a:ea typeface="Calibri"/>
                <a:cs typeface="Calibri"/>
                <a:sym typeface="Calibri"/>
              </a:rPr>
              <a:t>This is him at 10 Downing Street at our ’creative cabinet meeting’.’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2" name="Google Shape;142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24000" y="0"/>
            <a:ext cx="4544326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Custom 5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24242"/>
      </a:accent1>
      <a:accent2>
        <a:srgbClr val="ED2B27"/>
      </a:accent2>
      <a:accent3>
        <a:srgbClr val="A5A5A5"/>
      </a:accent3>
      <a:accent4>
        <a:srgbClr val="424242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2020-06-22T12:33:53Z</dcterms:created>
  <dc:creator>Gerald Richards</dc:creator>
</cp:coreProperties>
</file>